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5" r:id="rId1"/>
  </p:sldMasterIdLst>
  <p:notesMasterIdLst>
    <p:notesMasterId r:id="rId46"/>
  </p:notesMasterIdLst>
  <p:sldIdLst>
    <p:sldId id="258" r:id="rId2"/>
    <p:sldId id="268" r:id="rId3"/>
    <p:sldId id="259" r:id="rId4"/>
    <p:sldId id="277" r:id="rId5"/>
    <p:sldId id="269" r:id="rId6"/>
    <p:sldId id="293" r:id="rId7"/>
    <p:sldId id="261" r:id="rId8"/>
    <p:sldId id="262" r:id="rId9"/>
    <p:sldId id="263" r:id="rId10"/>
    <p:sldId id="264" r:id="rId11"/>
    <p:sldId id="265" r:id="rId12"/>
    <p:sldId id="279" r:id="rId13"/>
    <p:sldId id="267" r:id="rId14"/>
    <p:sldId id="270" r:id="rId15"/>
    <p:sldId id="271" r:id="rId16"/>
    <p:sldId id="291" r:id="rId17"/>
    <p:sldId id="290" r:id="rId18"/>
    <p:sldId id="283" r:id="rId19"/>
    <p:sldId id="272" r:id="rId20"/>
    <p:sldId id="276" r:id="rId21"/>
    <p:sldId id="300" r:id="rId22"/>
    <p:sldId id="294" r:id="rId23"/>
    <p:sldId id="295" r:id="rId24"/>
    <p:sldId id="281" r:id="rId25"/>
    <p:sldId id="288" r:id="rId26"/>
    <p:sldId id="282" r:id="rId27"/>
    <p:sldId id="301" r:id="rId28"/>
    <p:sldId id="302" r:id="rId29"/>
    <p:sldId id="286" r:id="rId30"/>
    <p:sldId id="289" r:id="rId31"/>
    <p:sldId id="292" r:id="rId32"/>
    <p:sldId id="303" r:id="rId33"/>
    <p:sldId id="296" r:id="rId34"/>
    <p:sldId id="297" r:id="rId35"/>
    <p:sldId id="304" r:id="rId36"/>
    <p:sldId id="298" r:id="rId37"/>
    <p:sldId id="299" r:id="rId38"/>
    <p:sldId id="308" r:id="rId39"/>
    <p:sldId id="305" r:id="rId40"/>
    <p:sldId id="306" r:id="rId41"/>
    <p:sldId id="307" r:id="rId42"/>
    <p:sldId id="309" r:id="rId43"/>
    <p:sldId id="310" r:id="rId44"/>
    <p:sldId id="278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hisek Pattnaik" initials="AP" lastIdx="1" clrIdx="0">
    <p:extLst>
      <p:ext uri="{19B8F6BF-5375-455C-9EA6-DF929625EA0E}">
        <p15:presenceInfo xmlns:p15="http://schemas.microsoft.com/office/powerpoint/2012/main" userId="d816983c5e379f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8E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5394" autoAdjust="0"/>
  </p:normalViewPr>
  <p:slideViewPr>
    <p:cSldViewPr snapToGrid="0">
      <p:cViewPr varScale="1">
        <p:scale>
          <a:sx n="89" d="100"/>
          <a:sy n="89" d="100"/>
        </p:scale>
        <p:origin x="10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9" Type="http://schemas.openxmlformats.org/officeDocument/2006/relationships/slide" Target="slides/slide38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34" Type="http://schemas.openxmlformats.org/officeDocument/2006/relationships/slide" Target="slides/slide33.xml" /><Relationship Id="rId42" Type="http://schemas.openxmlformats.org/officeDocument/2006/relationships/slide" Target="slides/slide41.xml" /><Relationship Id="rId47" Type="http://schemas.openxmlformats.org/officeDocument/2006/relationships/commentAuthors" Target="commentAuthors.xml" /><Relationship Id="rId50" Type="http://schemas.openxmlformats.org/officeDocument/2006/relationships/theme" Target="theme/theme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slide" Target="slides/slide32.xml" /><Relationship Id="rId38" Type="http://schemas.openxmlformats.org/officeDocument/2006/relationships/slide" Target="slides/slide37.xml" /><Relationship Id="rId46" Type="http://schemas.openxmlformats.org/officeDocument/2006/relationships/notesMaster" Target="notesMasters/notesMaster1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slide" Target="slides/slide28.xml" /><Relationship Id="rId41" Type="http://schemas.openxmlformats.org/officeDocument/2006/relationships/slide" Target="slides/slide40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slide" Target="slides/slide31.xml" /><Relationship Id="rId37" Type="http://schemas.openxmlformats.org/officeDocument/2006/relationships/slide" Target="slides/slide36.xml" /><Relationship Id="rId40" Type="http://schemas.openxmlformats.org/officeDocument/2006/relationships/slide" Target="slides/slide39.xml" /><Relationship Id="rId45" Type="http://schemas.openxmlformats.org/officeDocument/2006/relationships/slide" Target="slides/slide44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36" Type="http://schemas.openxmlformats.org/officeDocument/2006/relationships/slide" Target="slides/slide35.xml" /><Relationship Id="rId49" Type="http://schemas.openxmlformats.org/officeDocument/2006/relationships/viewProps" Target="viewProps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slide" Target="slides/slide30.xml" /><Relationship Id="rId44" Type="http://schemas.openxmlformats.org/officeDocument/2006/relationships/slide" Target="slides/slide43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slide" Target="slides/slide29.xml" /><Relationship Id="rId35" Type="http://schemas.openxmlformats.org/officeDocument/2006/relationships/slide" Target="slides/slide34.xml" /><Relationship Id="rId43" Type="http://schemas.openxmlformats.org/officeDocument/2006/relationships/slide" Target="slides/slide42.xml" /><Relationship Id="rId48" Type="http://schemas.openxmlformats.org/officeDocument/2006/relationships/presProps" Target="presProps.xml" /><Relationship Id="rId8" Type="http://schemas.openxmlformats.org/officeDocument/2006/relationships/slide" Target="slides/slide7.xml" /><Relationship Id="rId51" Type="http://schemas.openxmlformats.org/officeDocument/2006/relationships/tableStyles" Target="tableStyles.xml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8CAF8A-9442-4D2E-A936-FF295FF6D9E5}" type="doc">
      <dgm:prSet loTypeId="urn:microsoft.com/office/officeart/2005/8/layout/process2" loCatId="process" qsTypeId="urn:microsoft.com/office/officeart/2005/8/quickstyle/3d1" qsCatId="3D" csTypeId="urn:microsoft.com/office/officeart/2005/8/colors/colorful1" csCatId="colorful" phldr="1"/>
      <dgm:spPr/>
    </dgm:pt>
    <dgm:pt modelId="{DD83A2E6-5638-4FAE-A851-89D96CB9A98F}">
      <dgm:prSet phldrT="[Text]"/>
      <dgm:spPr/>
      <dgm:t>
        <a:bodyPr/>
        <a:lstStyle/>
        <a:p>
          <a:r>
            <a:rPr lang="en-IN" dirty="0"/>
            <a:t>Application Of Recycled Materials In Road Construction</a:t>
          </a:r>
        </a:p>
      </dgm:t>
    </dgm:pt>
    <dgm:pt modelId="{7E7D71EE-9392-4361-A252-8AE0E7BB1DA0}" type="parTrans" cxnId="{7294585E-236A-4ACA-9B29-EFCC789430B0}">
      <dgm:prSet/>
      <dgm:spPr/>
      <dgm:t>
        <a:bodyPr/>
        <a:lstStyle/>
        <a:p>
          <a:endParaRPr lang="en-IN"/>
        </a:p>
      </dgm:t>
    </dgm:pt>
    <dgm:pt modelId="{859CB541-B1EF-4BA1-800C-8F2726E5582E}" type="sibTrans" cxnId="{7294585E-236A-4ACA-9B29-EFCC789430B0}">
      <dgm:prSet/>
      <dgm:spPr/>
      <dgm:t>
        <a:bodyPr/>
        <a:lstStyle/>
        <a:p>
          <a:endParaRPr lang="en-IN"/>
        </a:p>
      </dgm:t>
    </dgm:pt>
    <dgm:pt modelId="{F51F3EA4-AE55-4244-82FF-52227E1CB332}">
      <dgm:prSet phldrT="[Text]"/>
      <dgm:spPr/>
      <dgm:t>
        <a:bodyPr/>
        <a:lstStyle/>
        <a:p>
          <a:r>
            <a:rPr lang="en-IN" dirty="0"/>
            <a:t>Materials Collection</a:t>
          </a:r>
        </a:p>
      </dgm:t>
    </dgm:pt>
    <dgm:pt modelId="{0D17039A-C186-4201-9029-7055B8C21A06}" type="parTrans" cxnId="{DABB53E9-0B54-48B3-B800-FAA57FA33E67}">
      <dgm:prSet/>
      <dgm:spPr/>
      <dgm:t>
        <a:bodyPr/>
        <a:lstStyle/>
        <a:p>
          <a:endParaRPr lang="en-IN"/>
        </a:p>
      </dgm:t>
    </dgm:pt>
    <dgm:pt modelId="{64B95CC5-759B-4C0E-9805-4D66339B0709}" type="sibTrans" cxnId="{DABB53E9-0B54-48B3-B800-FAA57FA33E67}">
      <dgm:prSet/>
      <dgm:spPr/>
      <dgm:t>
        <a:bodyPr/>
        <a:lstStyle/>
        <a:p>
          <a:endParaRPr lang="en-IN"/>
        </a:p>
      </dgm:t>
    </dgm:pt>
    <dgm:pt modelId="{806ABB27-2483-4E3A-82FA-F31C500703AC}">
      <dgm:prSet phldrT="[Text]"/>
      <dgm:spPr/>
      <dgm:t>
        <a:bodyPr/>
        <a:lstStyle/>
        <a:p>
          <a:r>
            <a:rPr lang="en-IN" dirty="0"/>
            <a:t>Tests Performed</a:t>
          </a:r>
        </a:p>
      </dgm:t>
    </dgm:pt>
    <dgm:pt modelId="{DF764C46-E067-41A5-B64D-61C0D0038BD4}" type="parTrans" cxnId="{258AD8D6-F2C5-44FC-B153-15CAD2FE4AAB}">
      <dgm:prSet/>
      <dgm:spPr/>
      <dgm:t>
        <a:bodyPr/>
        <a:lstStyle/>
        <a:p>
          <a:endParaRPr lang="en-IN"/>
        </a:p>
      </dgm:t>
    </dgm:pt>
    <dgm:pt modelId="{1FDAF968-595B-49BE-BC27-7AD41BA15357}" type="sibTrans" cxnId="{258AD8D6-F2C5-44FC-B153-15CAD2FE4AAB}">
      <dgm:prSet/>
      <dgm:spPr/>
      <dgm:t>
        <a:bodyPr/>
        <a:lstStyle/>
        <a:p>
          <a:endParaRPr lang="en-IN"/>
        </a:p>
      </dgm:t>
    </dgm:pt>
    <dgm:pt modelId="{E015C28C-487D-4F2C-846B-4D507BA411E6}">
      <dgm:prSet phldrT="[Text]"/>
      <dgm:spPr/>
      <dgm:t>
        <a:bodyPr/>
        <a:lstStyle/>
        <a:p>
          <a:r>
            <a:rPr lang="en-IN" dirty="0"/>
            <a:t>Conclusion &amp; Future Scope</a:t>
          </a:r>
        </a:p>
      </dgm:t>
    </dgm:pt>
    <dgm:pt modelId="{CF46771A-59BC-438D-8617-B7DC2EF171D8}" type="parTrans" cxnId="{A750A597-EF41-4384-B7DB-9D0CCEEE3B20}">
      <dgm:prSet/>
      <dgm:spPr/>
      <dgm:t>
        <a:bodyPr/>
        <a:lstStyle/>
        <a:p>
          <a:endParaRPr lang="en-IN"/>
        </a:p>
      </dgm:t>
    </dgm:pt>
    <dgm:pt modelId="{FDF4C122-EA07-4885-AC91-4EB62B532FE1}" type="sibTrans" cxnId="{A750A597-EF41-4384-B7DB-9D0CCEEE3B20}">
      <dgm:prSet/>
      <dgm:spPr/>
      <dgm:t>
        <a:bodyPr/>
        <a:lstStyle/>
        <a:p>
          <a:endParaRPr lang="en-IN"/>
        </a:p>
      </dgm:t>
    </dgm:pt>
    <dgm:pt modelId="{408D96C7-0A2D-41BD-BF80-17FE718D68D7}">
      <dgm:prSet phldrT="[Text]"/>
      <dgm:spPr/>
      <dgm:t>
        <a:bodyPr/>
        <a:lstStyle/>
        <a:p>
          <a:r>
            <a:rPr lang="en-IN" dirty="0"/>
            <a:t>Mix Design &amp; Marshall Stability test to be </a:t>
          </a:r>
          <a:r>
            <a:rPr lang="en-IN" dirty="0" err="1"/>
            <a:t>perfomed</a:t>
          </a:r>
          <a:endParaRPr lang="en-IN" dirty="0"/>
        </a:p>
      </dgm:t>
    </dgm:pt>
    <dgm:pt modelId="{BA1FF4C8-74D0-4C76-B64E-7C5A73BC455A}" type="parTrans" cxnId="{552E0674-2BEF-414E-B28B-A2B1617B6E6C}">
      <dgm:prSet/>
      <dgm:spPr/>
      <dgm:t>
        <a:bodyPr/>
        <a:lstStyle/>
        <a:p>
          <a:endParaRPr lang="en-IN"/>
        </a:p>
      </dgm:t>
    </dgm:pt>
    <dgm:pt modelId="{1E2B8DCC-50FC-472A-9E33-4E37B9D6DFF8}" type="sibTrans" cxnId="{552E0674-2BEF-414E-B28B-A2B1617B6E6C}">
      <dgm:prSet/>
      <dgm:spPr/>
      <dgm:t>
        <a:bodyPr/>
        <a:lstStyle/>
        <a:p>
          <a:endParaRPr lang="en-IN"/>
        </a:p>
      </dgm:t>
    </dgm:pt>
    <dgm:pt modelId="{9E97B012-7D31-4646-901B-63A755D6F871}">
      <dgm:prSet phldrT="[Text]"/>
      <dgm:spPr/>
      <dgm:t>
        <a:bodyPr/>
        <a:lstStyle/>
        <a:p>
          <a:r>
            <a:rPr lang="en-IN" dirty="0"/>
            <a:t>Comparison</a:t>
          </a:r>
        </a:p>
      </dgm:t>
    </dgm:pt>
    <dgm:pt modelId="{C3A0F741-9D2F-48EC-A86D-3E7733D717CB}" type="parTrans" cxnId="{47EE769A-6143-433D-B5DC-348CEAB08939}">
      <dgm:prSet/>
      <dgm:spPr/>
      <dgm:t>
        <a:bodyPr/>
        <a:lstStyle/>
        <a:p>
          <a:endParaRPr lang="en-IN"/>
        </a:p>
      </dgm:t>
    </dgm:pt>
    <dgm:pt modelId="{E027268B-9C90-4222-B6AB-10FDE0651730}" type="sibTrans" cxnId="{47EE769A-6143-433D-B5DC-348CEAB08939}">
      <dgm:prSet/>
      <dgm:spPr/>
      <dgm:t>
        <a:bodyPr/>
        <a:lstStyle/>
        <a:p>
          <a:endParaRPr lang="en-IN"/>
        </a:p>
      </dgm:t>
    </dgm:pt>
    <dgm:pt modelId="{6475BC46-974D-41F0-8F24-751D14B29F08}" type="pres">
      <dgm:prSet presAssocID="{FD8CAF8A-9442-4D2E-A936-FF295FF6D9E5}" presName="linearFlow" presStyleCnt="0">
        <dgm:presLayoutVars>
          <dgm:resizeHandles val="exact"/>
        </dgm:presLayoutVars>
      </dgm:prSet>
      <dgm:spPr/>
    </dgm:pt>
    <dgm:pt modelId="{DE155A7C-EDA6-4395-A590-3566535BFF7D}" type="pres">
      <dgm:prSet presAssocID="{DD83A2E6-5638-4FAE-A851-89D96CB9A98F}" presName="node" presStyleLbl="node1" presStyleIdx="0" presStyleCnt="6" custScaleX="726793">
        <dgm:presLayoutVars>
          <dgm:bulletEnabled val="1"/>
        </dgm:presLayoutVars>
      </dgm:prSet>
      <dgm:spPr/>
    </dgm:pt>
    <dgm:pt modelId="{DD9A5D8F-5820-4C01-A2EC-623AE7BE28BE}" type="pres">
      <dgm:prSet presAssocID="{859CB541-B1EF-4BA1-800C-8F2726E5582E}" presName="sibTrans" presStyleLbl="sibTrans2D1" presStyleIdx="0" presStyleCnt="5"/>
      <dgm:spPr/>
    </dgm:pt>
    <dgm:pt modelId="{0393B3FF-C50B-46A8-8A9D-20C77345A16D}" type="pres">
      <dgm:prSet presAssocID="{859CB541-B1EF-4BA1-800C-8F2726E5582E}" presName="connectorText" presStyleLbl="sibTrans2D1" presStyleIdx="0" presStyleCnt="5"/>
      <dgm:spPr/>
    </dgm:pt>
    <dgm:pt modelId="{EB25339B-45CD-4965-9444-A6F0FCD39F53}" type="pres">
      <dgm:prSet presAssocID="{F51F3EA4-AE55-4244-82FF-52227E1CB332}" presName="node" presStyleLbl="node1" presStyleIdx="1" presStyleCnt="6" custScaleX="735114">
        <dgm:presLayoutVars>
          <dgm:bulletEnabled val="1"/>
        </dgm:presLayoutVars>
      </dgm:prSet>
      <dgm:spPr/>
    </dgm:pt>
    <dgm:pt modelId="{36BDB202-5F95-447E-A494-E0CB48484506}" type="pres">
      <dgm:prSet presAssocID="{64B95CC5-759B-4C0E-9805-4D66339B0709}" presName="sibTrans" presStyleLbl="sibTrans2D1" presStyleIdx="1" presStyleCnt="5"/>
      <dgm:spPr/>
    </dgm:pt>
    <dgm:pt modelId="{4C2BD665-89F5-4D2E-B926-2C62F0D8D397}" type="pres">
      <dgm:prSet presAssocID="{64B95CC5-759B-4C0E-9805-4D66339B0709}" presName="connectorText" presStyleLbl="sibTrans2D1" presStyleIdx="1" presStyleCnt="5"/>
      <dgm:spPr/>
    </dgm:pt>
    <dgm:pt modelId="{46BBC968-BB58-47D9-B5EB-AB84F1115D9C}" type="pres">
      <dgm:prSet presAssocID="{806ABB27-2483-4E3A-82FA-F31C500703AC}" presName="node" presStyleLbl="node1" presStyleIdx="2" presStyleCnt="6" custScaleX="739275">
        <dgm:presLayoutVars>
          <dgm:bulletEnabled val="1"/>
        </dgm:presLayoutVars>
      </dgm:prSet>
      <dgm:spPr/>
    </dgm:pt>
    <dgm:pt modelId="{CC5B03D0-1310-4998-AD79-F006CA5D4338}" type="pres">
      <dgm:prSet presAssocID="{1FDAF968-595B-49BE-BC27-7AD41BA15357}" presName="sibTrans" presStyleLbl="sibTrans2D1" presStyleIdx="2" presStyleCnt="5"/>
      <dgm:spPr/>
    </dgm:pt>
    <dgm:pt modelId="{39D6CC7C-6FF7-401B-A6F7-1CE570EF72C8}" type="pres">
      <dgm:prSet presAssocID="{1FDAF968-595B-49BE-BC27-7AD41BA15357}" presName="connectorText" presStyleLbl="sibTrans2D1" presStyleIdx="2" presStyleCnt="5"/>
      <dgm:spPr/>
    </dgm:pt>
    <dgm:pt modelId="{F5ED8B04-7783-42D3-94BB-266188604707}" type="pres">
      <dgm:prSet presAssocID="{408D96C7-0A2D-41BD-BF80-17FE718D68D7}" presName="node" presStyleLbl="node1" presStyleIdx="3" presStyleCnt="6" custScaleX="735114">
        <dgm:presLayoutVars>
          <dgm:bulletEnabled val="1"/>
        </dgm:presLayoutVars>
      </dgm:prSet>
      <dgm:spPr/>
    </dgm:pt>
    <dgm:pt modelId="{1050B4AE-AAC2-4F6E-B1D6-D1EE81D086C2}" type="pres">
      <dgm:prSet presAssocID="{1E2B8DCC-50FC-472A-9E33-4E37B9D6DFF8}" presName="sibTrans" presStyleLbl="sibTrans2D1" presStyleIdx="3" presStyleCnt="5"/>
      <dgm:spPr/>
    </dgm:pt>
    <dgm:pt modelId="{F400A144-C747-479F-A44A-F52C7C6FDD29}" type="pres">
      <dgm:prSet presAssocID="{1E2B8DCC-50FC-472A-9E33-4E37B9D6DFF8}" presName="connectorText" presStyleLbl="sibTrans2D1" presStyleIdx="3" presStyleCnt="5"/>
      <dgm:spPr/>
    </dgm:pt>
    <dgm:pt modelId="{FA34258E-AEFC-4642-8317-DE95EEE3AF72}" type="pres">
      <dgm:prSet presAssocID="{9E97B012-7D31-4646-901B-63A755D6F871}" presName="node" presStyleLbl="node1" presStyleIdx="4" presStyleCnt="6" custScaleX="730954">
        <dgm:presLayoutVars>
          <dgm:bulletEnabled val="1"/>
        </dgm:presLayoutVars>
      </dgm:prSet>
      <dgm:spPr/>
    </dgm:pt>
    <dgm:pt modelId="{1DB03395-3BE2-4D5D-B062-B679C49FC5D0}" type="pres">
      <dgm:prSet presAssocID="{E027268B-9C90-4222-B6AB-10FDE0651730}" presName="sibTrans" presStyleLbl="sibTrans2D1" presStyleIdx="4" presStyleCnt="5"/>
      <dgm:spPr/>
    </dgm:pt>
    <dgm:pt modelId="{338218B1-2069-4E41-8E32-77A5902526FC}" type="pres">
      <dgm:prSet presAssocID="{E027268B-9C90-4222-B6AB-10FDE0651730}" presName="connectorText" presStyleLbl="sibTrans2D1" presStyleIdx="4" presStyleCnt="5"/>
      <dgm:spPr/>
    </dgm:pt>
    <dgm:pt modelId="{47B37369-FCD2-4F21-B897-170FC293E844}" type="pres">
      <dgm:prSet presAssocID="{E015C28C-487D-4F2C-846B-4D507BA411E6}" presName="node" presStyleLbl="node1" presStyleIdx="5" presStyleCnt="6" custScaleX="728874" custLinFactNeighborY="3745">
        <dgm:presLayoutVars>
          <dgm:bulletEnabled val="1"/>
        </dgm:presLayoutVars>
      </dgm:prSet>
      <dgm:spPr/>
    </dgm:pt>
  </dgm:ptLst>
  <dgm:cxnLst>
    <dgm:cxn modelId="{1F256722-AC9D-4AD8-9104-11B3BE6E8419}" type="presOf" srcId="{1E2B8DCC-50FC-472A-9E33-4E37B9D6DFF8}" destId="{1050B4AE-AAC2-4F6E-B1D6-D1EE81D086C2}" srcOrd="0" destOrd="0" presId="urn:microsoft.com/office/officeart/2005/8/layout/process2"/>
    <dgm:cxn modelId="{C7011438-5E3F-4CDC-969D-E27F3CB71CE6}" type="presOf" srcId="{FD8CAF8A-9442-4D2E-A936-FF295FF6D9E5}" destId="{6475BC46-974D-41F0-8F24-751D14B29F08}" srcOrd="0" destOrd="0" presId="urn:microsoft.com/office/officeart/2005/8/layout/process2"/>
    <dgm:cxn modelId="{7294585E-236A-4ACA-9B29-EFCC789430B0}" srcId="{FD8CAF8A-9442-4D2E-A936-FF295FF6D9E5}" destId="{DD83A2E6-5638-4FAE-A851-89D96CB9A98F}" srcOrd="0" destOrd="0" parTransId="{7E7D71EE-9392-4361-A252-8AE0E7BB1DA0}" sibTransId="{859CB541-B1EF-4BA1-800C-8F2726E5582E}"/>
    <dgm:cxn modelId="{E35AF264-64FC-4DF6-A444-CA58D6FD17C0}" type="presOf" srcId="{64B95CC5-759B-4C0E-9805-4D66339B0709}" destId="{36BDB202-5F95-447E-A494-E0CB48484506}" srcOrd="0" destOrd="0" presId="urn:microsoft.com/office/officeart/2005/8/layout/process2"/>
    <dgm:cxn modelId="{1E33FD64-1454-403A-AC8D-7AC8FD05B417}" type="presOf" srcId="{859CB541-B1EF-4BA1-800C-8F2726E5582E}" destId="{0393B3FF-C50B-46A8-8A9D-20C77345A16D}" srcOrd="1" destOrd="0" presId="urn:microsoft.com/office/officeart/2005/8/layout/process2"/>
    <dgm:cxn modelId="{BE09196C-1AC3-4FDA-B621-B7635F375702}" type="presOf" srcId="{64B95CC5-759B-4C0E-9805-4D66339B0709}" destId="{4C2BD665-89F5-4D2E-B926-2C62F0D8D397}" srcOrd="1" destOrd="0" presId="urn:microsoft.com/office/officeart/2005/8/layout/process2"/>
    <dgm:cxn modelId="{552E0674-2BEF-414E-B28B-A2B1617B6E6C}" srcId="{FD8CAF8A-9442-4D2E-A936-FF295FF6D9E5}" destId="{408D96C7-0A2D-41BD-BF80-17FE718D68D7}" srcOrd="3" destOrd="0" parTransId="{BA1FF4C8-74D0-4C76-B64E-7C5A73BC455A}" sibTransId="{1E2B8DCC-50FC-472A-9E33-4E37B9D6DFF8}"/>
    <dgm:cxn modelId="{E14AEC82-8C2D-46A6-984D-EAC24D0D629F}" type="presOf" srcId="{1E2B8DCC-50FC-472A-9E33-4E37B9D6DFF8}" destId="{F400A144-C747-479F-A44A-F52C7C6FDD29}" srcOrd="1" destOrd="0" presId="urn:microsoft.com/office/officeart/2005/8/layout/process2"/>
    <dgm:cxn modelId="{A750A597-EF41-4384-B7DB-9D0CCEEE3B20}" srcId="{FD8CAF8A-9442-4D2E-A936-FF295FF6D9E5}" destId="{E015C28C-487D-4F2C-846B-4D507BA411E6}" srcOrd="5" destOrd="0" parTransId="{CF46771A-59BC-438D-8617-B7DC2EF171D8}" sibTransId="{FDF4C122-EA07-4885-AC91-4EB62B532FE1}"/>
    <dgm:cxn modelId="{994CD898-FA9A-44DF-8DB3-2AB2B91C4967}" type="presOf" srcId="{408D96C7-0A2D-41BD-BF80-17FE718D68D7}" destId="{F5ED8B04-7783-42D3-94BB-266188604707}" srcOrd="0" destOrd="0" presId="urn:microsoft.com/office/officeart/2005/8/layout/process2"/>
    <dgm:cxn modelId="{47EE769A-6143-433D-B5DC-348CEAB08939}" srcId="{FD8CAF8A-9442-4D2E-A936-FF295FF6D9E5}" destId="{9E97B012-7D31-4646-901B-63A755D6F871}" srcOrd="4" destOrd="0" parTransId="{C3A0F741-9D2F-48EC-A86D-3E7733D717CB}" sibTransId="{E027268B-9C90-4222-B6AB-10FDE0651730}"/>
    <dgm:cxn modelId="{FC9D859D-DB3C-46C5-8B63-3EBC3C9C509E}" type="presOf" srcId="{E015C28C-487D-4F2C-846B-4D507BA411E6}" destId="{47B37369-FCD2-4F21-B897-170FC293E844}" srcOrd="0" destOrd="0" presId="urn:microsoft.com/office/officeart/2005/8/layout/process2"/>
    <dgm:cxn modelId="{EF063CBE-0ED4-4528-A6BB-238F01289E89}" type="presOf" srcId="{859CB541-B1EF-4BA1-800C-8F2726E5582E}" destId="{DD9A5D8F-5820-4C01-A2EC-623AE7BE28BE}" srcOrd="0" destOrd="0" presId="urn:microsoft.com/office/officeart/2005/8/layout/process2"/>
    <dgm:cxn modelId="{4D6759C1-B631-489D-AF09-1D84BC6C38BD}" type="presOf" srcId="{E027268B-9C90-4222-B6AB-10FDE0651730}" destId="{1DB03395-3BE2-4D5D-B062-B679C49FC5D0}" srcOrd="0" destOrd="0" presId="urn:microsoft.com/office/officeart/2005/8/layout/process2"/>
    <dgm:cxn modelId="{BC7502C5-1BCC-4BCF-AEAF-9D0BE3514D32}" type="presOf" srcId="{9E97B012-7D31-4646-901B-63A755D6F871}" destId="{FA34258E-AEFC-4642-8317-DE95EEE3AF72}" srcOrd="0" destOrd="0" presId="urn:microsoft.com/office/officeart/2005/8/layout/process2"/>
    <dgm:cxn modelId="{A9FEB2CD-E9C9-4E10-8B7F-DFE2177CE2B6}" type="presOf" srcId="{806ABB27-2483-4E3A-82FA-F31C500703AC}" destId="{46BBC968-BB58-47D9-B5EB-AB84F1115D9C}" srcOrd="0" destOrd="0" presId="urn:microsoft.com/office/officeart/2005/8/layout/process2"/>
    <dgm:cxn modelId="{258AD8D6-F2C5-44FC-B153-15CAD2FE4AAB}" srcId="{FD8CAF8A-9442-4D2E-A936-FF295FF6D9E5}" destId="{806ABB27-2483-4E3A-82FA-F31C500703AC}" srcOrd="2" destOrd="0" parTransId="{DF764C46-E067-41A5-B64D-61C0D0038BD4}" sibTransId="{1FDAF968-595B-49BE-BC27-7AD41BA15357}"/>
    <dgm:cxn modelId="{FF6216E8-861A-43FA-9B3E-825E343E53FB}" type="presOf" srcId="{DD83A2E6-5638-4FAE-A851-89D96CB9A98F}" destId="{DE155A7C-EDA6-4395-A590-3566535BFF7D}" srcOrd="0" destOrd="0" presId="urn:microsoft.com/office/officeart/2005/8/layout/process2"/>
    <dgm:cxn modelId="{DABB53E9-0B54-48B3-B800-FAA57FA33E67}" srcId="{FD8CAF8A-9442-4D2E-A936-FF295FF6D9E5}" destId="{F51F3EA4-AE55-4244-82FF-52227E1CB332}" srcOrd="1" destOrd="0" parTransId="{0D17039A-C186-4201-9029-7055B8C21A06}" sibTransId="{64B95CC5-759B-4C0E-9805-4D66339B0709}"/>
    <dgm:cxn modelId="{E56266EE-4FF4-45A7-BAB4-6ACA7CDDA682}" type="presOf" srcId="{E027268B-9C90-4222-B6AB-10FDE0651730}" destId="{338218B1-2069-4E41-8E32-77A5902526FC}" srcOrd="1" destOrd="0" presId="urn:microsoft.com/office/officeart/2005/8/layout/process2"/>
    <dgm:cxn modelId="{7FA8B8F1-59BE-4A58-A672-E32E01EF8476}" type="presOf" srcId="{1FDAF968-595B-49BE-BC27-7AD41BA15357}" destId="{CC5B03D0-1310-4998-AD79-F006CA5D4338}" srcOrd="0" destOrd="0" presId="urn:microsoft.com/office/officeart/2005/8/layout/process2"/>
    <dgm:cxn modelId="{06E1B9F2-F488-4D1D-8ABB-1F1CA13713AF}" type="presOf" srcId="{F51F3EA4-AE55-4244-82FF-52227E1CB332}" destId="{EB25339B-45CD-4965-9444-A6F0FCD39F53}" srcOrd="0" destOrd="0" presId="urn:microsoft.com/office/officeart/2005/8/layout/process2"/>
    <dgm:cxn modelId="{5D36F0F8-01B6-40B9-A5E8-A090E227A31C}" type="presOf" srcId="{1FDAF968-595B-49BE-BC27-7AD41BA15357}" destId="{39D6CC7C-6FF7-401B-A6F7-1CE570EF72C8}" srcOrd="1" destOrd="0" presId="urn:microsoft.com/office/officeart/2005/8/layout/process2"/>
    <dgm:cxn modelId="{5C3206F7-B67F-4F6F-8ACB-AC83FB4A30D9}" type="presParOf" srcId="{6475BC46-974D-41F0-8F24-751D14B29F08}" destId="{DE155A7C-EDA6-4395-A590-3566535BFF7D}" srcOrd="0" destOrd="0" presId="urn:microsoft.com/office/officeart/2005/8/layout/process2"/>
    <dgm:cxn modelId="{BD6DBF04-E14C-4010-9668-55115F430CAF}" type="presParOf" srcId="{6475BC46-974D-41F0-8F24-751D14B29F08}" destId="{DD9A5D8F-5820-4C01-A2EC-623AE7BE28BE}" srcOrd="1" destOrd="0" presId="urn:microsoft.com/office/officeart/2005/8/layout/process2"/>
    <dgm:cxn modelId="{A202B5FF-0B1A-425A-8018-AF8F89C4E09A}" type="presParOf" srcId="{DD9A5D8F-5820-4C01-A2EC-623AE7BE28BE}" destId="{0393B3FF-C50B-46A8-8A9D-20C77345A16D}" srcOrd="0" destOrd="0" presId="urn:microsoft.com/office/officeart/2005/8/layout/process2"/>
    <dgm:cxn modelId="{0160F6D8-0351-4009-A14A-A06D703292FE}" type="presParOf" srcId="{6475BC46-974D-41F0-8F24-751D14B29F08}" destId="{EB25339B-45CD-4965-9444-A6F0FCD39F53}" srcOrd="2" destOrd="0" presId="urn:microsoft.com/office/officeart/2005/8/layout/process2"/>
    <dgm:cxn modelId="{5AB4EAF6-84BE-499D-AF71-2A330BA31E53}" type="presParOf" srcId="{6475BC46-974D-41F0-8F24-751D14B29F08}" destId="{36BDB202-5F95-447E-A494-E0CB48484506}" srcOrd="3" destOrd="0" presId="urn:microsoft.com/office/officeart/2005/8/layout/process2"/>
    <dgm:cxn modelId="{4246A431-6E0B-44A9-9227-825CF81724CB}" type="presParOf" srcId="{36BDB202-5F95-447E-A494-E0CB48484506}" destId="{4C2BD665-89F5-4D2E-B926-2C62F0D8D397}" srcOrd="0" destOrd="0" presId="urn:microsoft.com/office/officeart/2005/8/layout/process2"/>
    <dgm:cxn modelId="{731F30A9-8E18-4C7A-95A5-2867541A9F85}" type="presParOf" srcId="{6475BC46-974D-41F0-8F24-751D14B29F08}" destId="{46BBC968-BB58-47D9-B5EB-AB84F1115D9C}" srcOrd="4" destOrd="0" presId="urn:microsoft.com/office/officeart/2005/8/layout/process2"/>
    <dgm:cxn modelId="{37C0F560-74F0-465A-B0D4-C878FE29B292}" type="presParOf" srcId="{6475BC46-974D-41F0-8F24-751D14B29F08}" destId="{CC5B03D0-1310-4998-AD79-F006CA5D4338}" srcOrd="5" destOrd="0" presId="urn:microsoft.com/office/officeart/2005/8/layout/process2"/>
    <dgm:cxn modelId="{443B7E1B-B011-4FD6-A8E6-85C10418E3C4}" type="presParOf" srcId="{CC5B03D0-1310-4998-AD79-F006CA5D4338}" destId="{39D6CC7C-6FF7-401B-A6F7-1CE570EF72C8}" srcOrd="0" destOrd="0" presId="urn:microsoft.com/office/officeart/2005/8/layout/process2"/>
    <dgm:cxn modelId="{308DD932-2FC5-4CDA-B932-D956EEDDD6CC}" type="presParOf" srcId="{6475BC46-974D-41F0-8F24-751D14B29F08}" destId="{F5ED8B04-7783-42D3-94BB-266188604707}" srcOrd="6" destOrd="0" presId="urn:microsoft.com/office/officeart/2005/8/layout/process2"/>
    <dgm:cxn modelId="{0EC68E28-C295-48BC-AF3D-F303A0DB6309}" type="presParOf" srcId="{6475BC46-974D-41F0-8F24-751D14B29F08}" destId="{1050B4AE-AAC2-4F6E-B1D6-D1EE81D086C2}" srcOrd="7" destOrd="0" presId="urn:microsoft.com/office/officeart/2005/8/layout/process2"/>
    <dgm:cxn modelId="{80930AA3-9804-472C-8A01-2878ED3C892D}" type="presParOf" srcId="{1050B4AE-AAC2-4F6E-B1D6-D1EE81D086C2}" destId="{F400A144-C747-479F-A44A-F52C7C6FDD29}" srcOrd="0" destOrd="0" presId="urn:microsoft.com/office/officeart/2005/8/layout/process2"/>
    <dgm:cxn modelId="{C9993BD9-33C7-466D-97D4-F6C55A8A24F8}" type="presParOf" srcId="{6475BC46-974D-41F0-8F24-751D14B29F08}" destId="{FA34258E-AEFC-4642-8317-DE95EEE3AF72}" srcOrd="8" destOrd="0" presId="urn:microsoft.com/office/officeart/2005/8/layout/process2"/>
    <dgm:cxn modelId="{6F02F46A-0B6B-4C93-AE04-DA472BF11D67}" type="presParOf" srcId="{6475BC46-974D-41F0-8F24-751D14B29F08}" destId="{1DB03395-3BE2-4D5D-B062-B679C49FC5D0}" srcOrd="9" destOrd="0" presId="urn:microsoft.com/office/officeart/2005/8/layout/process2"/>
    <dgm:cxn modelId="{AF5E9B46-96C8-4238-9613-15221FBBD94E}" type="presParOf" srcId="{1DB03395-3BE2-4D5D-B062-B679C49FC5D0}" destId="{338218B1-2069-4E41-8E32-77A5902526FC}" srcOrd="0" destOrd="0" presId="urn:microsoft.com/office/officeart/2005/8/layout/process2"/>
    <dgm:cxn modelId="{92BA836E-4531-4B46-9CDC-BE8EDFFDEE80}" type="presParOf" srcId="{6475BC46-974D-41F0-8F24-751D14B29F08}" destId="{47B37369-FCD2-4F21-B897-170FC293E844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155A7C-EDA6-4395-A590-3566535BFF7D}">
      <dsp:nvSpPr>
        <dsp:cNvPr id="0" name=""/>
        <dsp:cNvSpPr/>
      </dsp:nvSpPr>
      <dsp:spPr>
        <a:xfrm>
          <a:off x="303281" y="1811"/>
          <a:ext cx="7021375" cy="53670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Application Of Recycled Materials In Road Construction</a:t>
          </a:r>
        </a:p>
      </dsp:txBody>
      <dsp:txXfrm>
        <a:off x="319001" y="17531"/>
        <a:ext cx="6989935" cy="505269"/>
      </dsp:txXfrm>
    </dsp:sp>
    <dsp:sp modelId="{DD9A5D8F-5820-4C01-A2EC-623AE7BE28BE}">
      <dsp:nvSpPr>
        <dsp:cNvPr id="0" name=""/>
        <dsp:cNvSpPr/>
      </dsp:nvSpPr>
      <dsp:spPr>
        <a:xfrm rot="5400000">
          <a:off x="3713336" y="551938"/>
          <a:ext cx="201265" cy="24151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 rot="-5400000">
        <a:off x="3741514" y="572065"/>
        <a:ext cx="144911" cy="140886"/>
      </dsp:txXfrm>
    </dsp:sp>
    <dsp:sp modelId="{EB25339B-45CD-4965-9444-A6F0FCD39F53}">
      <dsp:nvSpPr>
        <dsp:cNvPr id="0" name=""/>
        <dsp:cNvSpPr/>
      </dsp:nvSpPr>
      <dsp:spPr>
        <a:xfrm>
          <a:off x="263087" y="806874"/>
          <a:ext cx="7101762" cy="53670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Materials Collection</a:t>
          </a:r>
        </a:p>
      </dsp:txBody>
      <dsp:txXfrm>
        <a:off x="278807" y="822594"/>
        <a:ext cx="7070322" cy="505269"/>
      </dsp:txXfrm>
    </dsp:sp>
    <dsp:sp modelId="{36BDB202-5F95-447E-A494-E0CB48484506}">
      <dsp:nvSpPr>
        <dsp:cNvPr id="0" name=""/>
        <dsp:cNvSpPr/>
      </dsp:nvSpPr>
      <dsp:spPr>
        <a:xfrm rot="5400000">
          <a:off x="3713336" y="1357001"/>
          <a:ext cx="201265" cy="24151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 rot="-5400000">
        <a:off x="3741514" y="1377128"/>
        <a:ext cx="144911" cy="140886"/>
      </dsp:txXfrm>
    </dsp:sp>
    <dsp:sp modelId="{46BBC968-BB58-47D9-B5EB-AB84F1115D9C}">
      <dsp:nvSpPr>
        <dsp:cNvPr id="0" name=""/>
        <dsp:cNvSpPr/>
      </dsp:nvSpPr>
      <dsp:spPr>
        <a:xfrm>
          <a:off x="242988" y="1611938"/>
          <a:ext cx="7141961" cy="53670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Tests Performed</a:t>
          </a:r>
        </a:p>
      </dsp:txBody>
      <dsp:txXfrm>
        <a:off x="258708" y="1627658"/>
        <a:ext cx="7110521" cy="505269"/>
      </dsp:txXfrm>
    </dsp:sp>
    <dsp:sp modelId="{CC5B03D0-1310-4998-AD79-F006CA5D4338}">
      <dsp:nvSpPr>
        <dsp:cNvPr id="0" name=""/>
        <dsp:cNvSpPr/>
      </dsp:nvSpPr>
      <dsp:spPr>
        <a:xfrm rot="5400000">
          <a:off x="3713336" y="2162065"/>
          <a:ext cx="201265" cy="24151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 rot="-5400000">
        <a:off x="3741514" y="2182192"/>
        <a:ext cx="144911" cy="140886"/>
      </dsp:txXfrm>
    </dsp:sp>
    <dsp:sp modelId="{F5ED8B04-7783-42D3-94BB-266188604707}">
      <dsp:nvSpPr>
        <dsp:cNvPr id="0" name=""/>
        <dsp:cNvSpPr/>
      </dsp:nvSpPr>
      <dsp:spPr>
        <a:xfrm>
          <a:off x="263087" y="2417002"/>
          <a:ext cx="7101762" cy="53670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Mix Design &amp; Marshall Stability test to be </a:t>
          </a:r>
          <a:r>
            <a:rPr lang="en-IN" sz="1700" kern="1200" dirty="0" err="1"/>
            <a:t>perfomed</a:t>
          </a:r>
          <a:endParaRPr lang="en-IN" sz="1700" kern="1200" dirty="0"/>
        </a:p>
      </dsp:txBody>
      <dsp:txXfrm>
        <a:off x="278807" y="2432722"/>
        <a:ext cx="7070322" cy="505269"/>
      </dsp:txXfrm>
    </dsp:sp>
    <dsp:sp modelId="{1050B4AE-AAC2-4F6E-B1D6-D1EE81D086C2}">
      <dsp:nvSpPr>
        <dsp:cNvPr id="0" name=""/>
        <dsp:cNvSpPr/>
      </dsp:nvSpPr>
      <dsp:spPr>
        <a:xfrm rot="5400000">
          <a:off x="3713336" y="2967129"/>
          <a:ext cx="201265" cy="24151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 rot="-5400000">
        <a:off x="3741514" y="2987256"/>
        <a:ext cx="144911" cy="140886"/>
      </dsp:txXfrm>
    </dsp:sp>
    <dsp:sp modelId="{FA34258E-AEFC-4642-8317-DE95EEE3AF72}">
      <dsp:nvSpPr>
        <dsp:cNvPr id="0" name=""/>
        <dsp:cNvSpPr/>
      </dsp:nvSpPr>
      <dsp:spPr>
        <a:xfrm>
          <a:off x="283182" y="3222065"/>
          <a:ext cx="7061573" cy="53670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Comparison</a:t>
          </a:r>
        </a:p>
      </dsp:txBody>
      <dsp:txXfrm>
        <a:off x="298902" y="3237785"/>
        <a:ext cx="7030133" cy="505269"/>
      </dsp:txXfrm>
    </dsp:sp>
    <dsp:sp modelId="{1DB03395-3BE2-4D5D-B062-B679C49FC5D0}">
      <dsp:nvSpPr>
        <dsp:cNvPr id="0" name=""/>
        <dsp:cNvSpPr/>
      </dsp:nvSpPr>
      <dsp:spPr>
        <a:xfrm rot="5400000">
          <a:off x="3712656" y="3773098"/>
          <a:ext cx="202624" cy="24151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 rot="-5400000">
        <a:off x="3741513" y="3792546"/>
        <a:ext cx="144911" cy="141837"/>
      </dsp:txXfrm>
    </dsp:sp>
    <dsp:sp modelId="{47B37369-FCD2-4F21-B897-170FC293E844}">
      <dsp:nvSpPr>
        <dsp:cNvPr id="0" name=""/>
        <dsp:cNvSpPr/>
      </dsp:nvSpPr>
      <dsp:spPr>
        <a:xfrm>
          <a:off x="293229" y="4028940"/>
          <a:ext cx="7041479" cy="53670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Conclusion &amp; Future Scope</a:t>
          </a:r>
        </a:p>
      </dsp:txBody>
      <dsp:txXfrm>
        <a:off x="308949" y="4044660"/>
        <a:ext cx="7010039" cy="5052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g>
</file>

<file path=ppt/media/image3.jpeg>
</file>

<file path=ppt/media/image30.jpeg>
</file>

<file path=ppt/media/image31.jpeg>
</file>

<file path=ppt/media/image32.jp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55796-370A-4B5A-8229-B7E138397CF8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09901B-8CD2-4FDE-BFA7-71E0A28D4B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9639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9901B-8CD2-4FDE-BFA7-71E0A28D4BB2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3446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90A40-0839-4F39-9B70-E309768C6EF3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103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9443-D6D8-42C6-97D5-0B3D50E0C8A6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043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CCED0-8728-4D55-ACEF-FB18A52F19B0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6309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B6A85-7A7D-46EA-ACA1-86574D6ADB9D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75055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DE618-7306-4763-A4CF-8D12CC76D77F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48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5920E-4DC7-401D-AD9D-877FE0043C90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08720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4FDB7-9C82-455D-BE4F-26F5D2A90F89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20594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56081-B1F1-4AD7-B59B-F9DB7AB8B5BD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571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4D3A-702C-415C-83F0-3416E5ED3D29}" type="datetime1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9138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104-BD62-4224-9A88-F9E964EEE4A0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8669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BEB5-E081-471D-AE06-B204C7C54C0B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1789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6E0A9-A80E-4624-A6C3-2B4948CFF0A1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8826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4A5C8-64D9-4B33-9EF1-48DF5105D407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424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0F39F-A20F-471E-9803-E9A9C18F8A6D}" type="datetime1">
              <a:rPr lang="en-IN" smtClean="0"/>
              <a:t>21-11-2022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354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2A41-74A3-4F70-B3A4-63236E46F81F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9500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2A91D-2E44-4333-A082-F5533B64875C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402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E4A8D-D349-430C-8714-3122D7B447D8}" type="datetime1">
              <a:rPr lang="en-IN" smtClean="0"/>
              <a:t>21-11-2022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0F48296-5592-4FD5-88BD-FD5D0B7223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5595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 /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 /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 /><Relationship Id="rId2" Type="http://schemas.openxmlformats.org/officeDocument/2006/relationships/image" Target="../media/image22.jpeg" /><Relationship Id="rId1" Type="http://schemas.openxmlformats.org/officeDocument/2006/relationships/slideLayout" Target="../slideLayouts/slideLayout7.xml" 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 /><Relationship Id="rId1" Type="http://schemas.openxmlformats.org/officeDocument/2006/relationships/slideLayout" Target="../slideLayouts/slideLayout2.xml" 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 /><Relationship Id="rId1" Type="http://schemas.openxmlformats.org/officeDocument/2006/relationships/slideLayout" Target="../slideLayouts/slideLayout2.xml" 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 /><Relationship Id="rId1" Type="http://schemas.openxmlformats.org/officeDocument/2006/relationships/slideLayout" Target="../slideLayouts/slideLayout2.xml" 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2.xml" 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 /><Relationship Id="rId2" Type="http://schemas.openxmlformats.org/officeDocument/2006/relationships/image" Target="../media/image27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29.jpg" 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 /><Relationship Id="rId2" Type="http://schemas.openxmlformats.org/officeDocument/2006/relationships/image" Target="../media/image30.jpe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 /><Relationship Id="rId1" Type="http://schemas.openxmlformats.org/officeDocument/2006/relationships/slideLayout" Target="../slideLayouts/slideLayout2.xml" 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 /><Relationship Id="rId2" Type="http://schemas.openxmlformats.org/officeDocument/2006/relationships/diagramData" Target="../diagrams/data1.xml" /><Relationship Id="rId1" Type="http://schemas.openxmlformats.org/officeDocument/2006/relationships/slideLayout" Target="../slideLayouts/slideLayout2.xml" /><Relationship Id="rId6" Type="http://schemas.microsoft.com/office/2007/relationships/diagramDrawing" Target="../diagrams/drawing1.xml" /><Relationship Id="rId5" Type="http://schemas.openxmlformats.org/officeDocument/2006/relationships/diagramColors" Target="../diagrams/colors1.xml" /><Relationship Id="rId4" Type="http://schemas.openxmlformats.org/officeDocument/2006/relationships/diagramQuickStyle" Target="../diagrams/quickStyle1.xml" 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 /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6.jpeg" /><Relationship Id="rId4" Type="http://schemas.openxmlformats.org/officeDocument/2006/relationships/image" Target="../media/image5.jpe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10.png" /><Relationship Id="rId4" Type="http://schemas.openxmlformats.org/officeDocument/2006/relationships/image" Target="../media/image9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 /><Relationship Id="rId2" Type="http://schemas.openxmlformats.org/officeDocument/2006/relationships/hyperlink" Target="http://www.iitk.ac.in/ce/test/IS-codes/is.2386.3.1963.pdf" TargetMode="External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GU ODISHA (@CguOdisha) / Twitter">
            <a:extLst>
              <a:ext uri="{FF2B5EF4-FFF2-40B4-BE49-F238E27FC236}">
                <a16:creationId xmlns:a16="http://schemas.microsoft.com/office/drawing/2014/main" id="{12AB0198-A30A-9338-8576-C93E712D6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952" y="103695"/>
            <a:ext cx="2135039" cy="195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EB3ADE-2683-5E3C-0493-441DE10F48CF}"/>
              </a:ext>
            </a:extLst>
          </p:cNvPr>
          <p:cNvSpPr txBox="1"/>
          <p:nvPr/>
        </p:nvSpPr>
        <p:spPr>
          <a:xfrm>
            <a:off x="251012" y="2075924"/>
            <a:ext cx="88929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APPLICATION OF RECYCLED MATERIALS IN ROAD CONSTRUCTION</a:t>
            </a:r>
            <a:endParaRPr lang="en-IN" sz="3600" b="1" dirty="0">
              <a:solidFill>
                <a:schemeClr val="bg2">
                  <a:lumMod val="1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4C30DD-ADE5-FD77-B4CA-181B41C0A5E7}"/>
              </a:ext>
            </a:extLst>
          </p:cNvPr>
          <p:cNvSpPr txBox="1"/>
          <p:nvPr/>
        </p:nvSpPr>
        <p:spPr>
          <a:xfrm>
            <a:off x="4706472" y="3733477"/>
            <a:ext cx="4057224" cy="236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000" b="1" dirty="0"/>
              <a:t>PRESENTED BY :</a:t>
            </a:r>
          </a:p>
          <a:p>
            <a:endParaRPr lang="en-US" sz="1350" dirty="0"/>
          </a:p>
          <a:p>
            <a:r>
              <a:rPr lang="en-US" sz="1600" b="1" dirty="0"/>
              <a:t>Abhisek Pattnaik                  1901227044</a:t>
            </a:r>
          </a:p>
          <a:p>
            <a:r>
              <a:rPr lang="en-US" sz="1600" b="1" dirty="0"/>
              <a:t>Pratik Kumar Sahoo             1901227030</a:t>
            </a:r>
          </a:p>
          <a:p>
            <a:r>
              <a:rPr lang="en-US" sz="1600" b="1" dirty="0"/>
              <a:t>Abhijeet Nayak                    1901227009</a:t>
            </a:r>
          </a:p>
          <a:p>
            <a:r>
              <a:rPr lang="en-US" sz="1600" b="1" dirty="0" err="1"/>
              <a:t>Jeebitesh</a:t>
            </a:r>
            <a:r>
              <a:rPr lang="en-US" sz="1600" b="1" dirty="0"/>
              <a:t> Behera                 1901227023</a:t>
            </a:r>
          </a:p>
          <a:p>
            <a:r>
              <a:rPr lang="en-US" sz="1600" b="1" dirty="0" err="1"/>
              <a:t>Soyam</a:t>
            </a:r>
            <a:r>
              <a:rPr lang="en-US" sz="1600" b="1" dirty="0"/>
              <a:t> Prasad </a:t>
            </a:r>
            <a:r>
              <a:rPr lang="en-US" sz="1600" b="1" dirty="0" err="1"/>
              <a:t>Samal</a:t>
            </a:r>
            <a:r>
              <a:rPr lang="en-US" sz="1600" b="1" dirty="0"/>
              <a:t>           1901227046</a:t>
            </a:r>
          </a:p>
          <a:p>
            <a:r>
              <a:rPr lang="en-US" sz="1600" b="1" dirty="0"/>
              <a:t>Sunil Kumar Malik</a:t>
            </a:r>
            <a:r>
              <a:rPr lang="en-IN" sz="1600" b="1" dirty="0"/>
              <a:t>                  CVE20L18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95D327-747C-CAE9-110D-D5507CAF3987}"/>
              </a:ext>
            </a:extLst>
          </p:cNvPr>
          <p:cNvSpPr txBox="1"/>
          <p:nvPr/>
        </p:nvSpPr>
        <p:spPr>
          <a:xfrm>
            <a:off x="1174173" y="3746601"/>
            <a:ext cx="3397827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  <a:p>
            <a:r>
              <a:rPr lang="en-US" sz="2400" b="1" dirty="0"/>
              <a:t>GUIDED BY :</a:t>
            </a:r>
          </a:p>
          <a:p>
            <a:endParaRPr lang="en-US" sz="2400" b="1" dirty="0"/>
          </a:p>
          <a:p>
            <a:r>
              <a:rPr lang="en-US" sz="2400" b="1" dirty="0"/>
              <a:t>DR. MONALISA PATRA</a:t>
            </a:r>
            <a:endParaRPr lang="en-IN" sz="24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011917-3796-9535-CDB3-470879B0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7859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2B86F-5601-F310-4404-4A7DDC69A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143" y="672353"/>
            <a:ext cx="6347713" cy="510988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Result of Impact Value Test</a:t>
            </a:r>
            <a:endParaRPr lang="en-IN" b="1" u="sng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3128225-8F87-F462-6523-13D6F5F7E2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4955788"/>
              </p:ext>
            </p:extLst>
          </p:nvPr>
        </p:nvGraphicFramePr>
        <p:xfrm>
          <a:off x="782425" y="1413794"/>
          <a:ext cx="8078771" cy="2381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7168">
                  <a:extLst>
                    <a:ext uri="{9D8B030D-6E8A-4147-A177-3AD203B41FA5}">
                      <a16:colId xmlns:a16="http://schemas.microsoft.com/office/drawing/2014/main" val="1012620676"/>
                    </a:ext>
                  </a:extLst>
                </a:gridCol>
                <a:gridCol w="1179104">
                  <a:extLst>
                    <a:ext uri="{9D8B030D-6E8A-4147-A177-3AD203B41FA5}">
                      <a16:colId xmlns:a16="http://schemas.microsoft.com/office/drawing/2014/main" val="42051602"/>
                    </a:ext>
                  </a:extLst>
                </a:gridCol>
                <a:gridCol w="1487484">
                  <a:extLst>
                    <a:ext uri="{9D8B030D-6E8A-4147-A177-3AD203B41FA5}">
                      <a16:colId xmlns:a16="http://schemas.microsoft.com/office/drawing/2014/main" val="3979007397"/>
                    </a:ext>
                  </a:extLst>
                </a:gridCol>
                <a:gridCol w="1333295">
                  <a:extLst>
                    <a:ext uri="{9D8B030D-6E8A-4147-A177-3AD203B41FA5}">
                      <a16:colId xmlns:a16="http://schemas.microsoft.com/office/drawing/2014/main" val="4045411060"/>
                    </a:ext>
                  </a:extLst>
                </a:gridCol>
                <a:gridCol w="1641675">
                  <a:extLst>
                    <a:ext uri="{9D8B030D-6E8A-4147-A177-3AD203B41FA5}">
                      <a16:colId xmlns:a16="http://schemas.microsoft.com/office/drawing/2014/main" val="2542407943"/>
                    </a:ext>
                  </a:extLst>
                </a:gridCol>
                <a:gridCol w="1560045">
                  <a:extLst>
                    <a:ext uri="{9D8B030D-6E8A-4147-A177-3AD203B41FA5}">
                      <a16:colId xmlns:a16="http://schemas.microsoft.com/office/drawing/2014/main" val="3726104874"/>
                    </a:ext>
                  </a:extLst>
                </a:gridCol>
              </a:tblGrid>
              <a:tr h="126132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Sample No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of measuring cylinder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(A)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measuring cylinder + aggregate(B)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of aggregate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(W1) (B-A)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aggregate passed 2.36 mm sieve(W2)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 value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W2/W1 *100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06682952"/>
                  </a:ext>
                </a:extLst>
              </a:tr>
              <a:tr h="34553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1226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346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14.45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0960711"/>
                  </a:ext>
                </a:extLst>
              </a:tr>
              <a:tr h="34553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1214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334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16.76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43736847"/>
                  </a:ext>
                </a:extLst>
              </a:tr>
              <a:tr h="34553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1218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337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16.02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7213785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10484E4-237E-CA7B-2419-D2A29D48486E}"/>
              </a:ext>
            </a:extLst>
          </p:cNvPr>
          <p:cNvSpPr txBox="1"/>
          <p:nvPr/>
        </p:nvSpPr>
        <p:spPr>
          <a:xfrm>
            <a:off x="1096206" y="4011434"/>
            <a:ext cx="68493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units are in gm.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1 &amp; 2 : 12.5mm sieve passed and 10mm sieve retained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982CDC78-D0DF-9785-3CC3-2851AD8C03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453072"/>
              </p:ext>
            </p:extLst>
          </p:nvPr>
        </p:nvGraphicFramePr>
        <p:xfrm>
          <a:off x="1214542" y="4722829"/>
          <a:ext cx="7100398" cy="19614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0199">
                  <a:extLst>
                    <a:ext uri="{9D8B030D-6E8A-4147-A177-3AD203B41FA5}">
                      <a16:colId xmlns:a16="http://schemas.microsoft.com/office/drawing/2014/main" val="2009327603"/>
                    </a:ext>
                  </a:extLst>
                </a:gridCol>
                <a:gridCol w="3550199">
                  <a:extLst>
                    <a:ext uri="{9D8B030D-6E8A-4147-A177-3AD203B41FA5}">
                      <a16:colId xmlns:a16="http://schemas.microsoft.com/office/drawing/2014/main" val="3970702183"/>
                    </a:ext>
                  </a:extLst>
                </a:gridCol>
              </a:tblGrid>
              <a:tr h="371905">
                <a:tc>
                  <a:txBody>
                    <a:bodyPr/>
                    <a:lstStyle/>
                    <a:p>
                      <a:r>
                        <a:rPr lang="en-US" dirty="0"/>
                        <a:t>Aggregate Impact value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Classification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62800"/>
                  </a:ext>
                </a:extLst>
              </a:tr>
              <a:tr h="3973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&lt;10%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Exceptionally Strong</a:t>
                      </a:r>
                      <a:endParaRPr lang="en-IN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23555"/>
                  </a:ext>
                </a:extLst>
              </a:tr>
              <a:tr h="3973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10-20%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Strong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952740"/>
                  </a:ext>
                </a:extLst>
              </a:tr>
              <a:tr h="3973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20-30%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Satisfactory for road surfacing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487894"/>
                  </a:ext>
                </a:extLst>
              </a:tr>
              <a:tr h="3973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&gt;30%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Weak for road surfacing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9532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1BEF1-268C-8746-9798-8184C5701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10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117274-C26E-6086-5835-4D309E7BFAE9}"/>
              </a:ext>
            </a:extLst>
          </p:cNvPr>
          <p:cNvSpPr txBox="1"/>
          <p:nvPr/>
        </p:nvSpPr>
        <p:spPr>
          <a:xfrm>
            <a:off x="5774140" y="3817644"/>
            <a:ext cx="2540800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Average = 15.74%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3293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C6B56-E036-4D91-E884-6EFE7659C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629" y="704852"/>
            <a:ext cx="7626724" cy="524435"/>
          </a:xfrm>
        </p:spPr>
        <p:txBody>
          <a:bodyPr>
            <a:normAutofit fontScale="90000"/>
          </a:bodyPr>
          <a:lstStyle/>
          <a:p>
            <a:r>
              <a:rPr lang="en-US" sz="2700" b="1" dirty="0"/>
              <a:t>3. </a:t>
            </a:r>
            <a:r>
              <a:rPr lang="en-US" sz="2700" b="1" u="sng" dirty="0">
                <a:latin typeface="+mj-lt"/>
              </a:rPr>
              <a:t>Los Angeles Abrasion value of aggregates</a:t>
            </a:r>
            <a:br>
              <a:rPr lang="en-US" sz="3600" u="sng" dirty="0">
                <a:latin typeface="+mj-lt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F35D7-171E-9112-B4B6-234B63633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580" y="1229287"/>
            <a:ext cx="5059080" cy="5548031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Abrasion is a measure of resistance to hardness and abrasion resistance such as crushing.</a:t>
            </a:r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vehicles travel on the road, the soil particles present between the tires of the vehicle &amp; the road surface creates abrasion effect on aggregates.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Aggregates used in road construction must be hard enough to resist abrasion.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working principle of Los Angeles abrasion test is to find the percentage wear due to the relative rubbing action between the aggregate and steel balls used as abrasive charge.</a:t>
            </a:r>
          </a:p>
          <a:p>
            <a:endParaRPr lang="en-US" u="sng" dirty="0">
              <a:latin typeface="+mj-lt"/>
            </a:endParaRPr>
          </a:p>
          <a:p>
            <a:endParaRPr lang="en-IN" u="sng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FEC309-6BAC-E720-BFB7-272D2871E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11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581EDF-686C-CECC-55A0-D8169F438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660" y="1501422"/>
            <a:ext cx="3119384" cy="382693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69EFF64-64A3-311B-9B2E-F466046D023C}"/>
              </a:ext>
            </a:extLst>
          </p:cNvPr>
          <p:cNvSpPr txBox="1"/>
          <p:nvPr/>
        </p:nvSpPr>
        <p:spPr>
          <a:xfrm>
            <a:off x="5171440" y="5498838"/>
            <a:ext cx="3972560" cy="40011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Los Angeles Abrasion Machine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322014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4073-466D-26B2-CA5B-9F1FF64B2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448" y="561846"/>
            <a:ext cx="6589199" cy="666808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0D98591-AD64-0AA8-77BE-700D43014B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5336550"/>
              </p:ext>
            </p:extLst>
          </p:nvPr>
        </p:nvGraphicFramePr>
        <p:xfrm>
          <a:off x="1201270" y="2394471"/>
          <a:ext cx="7333130" cy="35132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9223">
                  <a:extLst>
                    <a:ext uri="{9D8B030D-6E8A-4147-A177-3AD203B41FA5}">
                      <a16:colId xmlns:a16="http://schemas.microsoft.com/office/drawing/2014/main" val="60850754"/>
                    </a:ext>
                  </a:extLst>
                </a:gridCol>
                <a:gridCol w="3601231">
                  <a:extLst>
                    <a:ext uri="{9D8B030D-6E8A-4147-A177-3AD203B41FA5}">
                      <a16:colId xmlns:a16="http://schemas.microsoft.com/office/drawing/2014/main" val="428659211"/>
                    </a:ext>
                  </a:extLst>
                </a:gridCol>
                <a:gridCol w="2772676">
                  <a:extLst>
                    <a:ext uri="{9D8B030D-6E8A-4147-A177-3AD203B41FA5}">
                      <a16:colId xmlns:a16="http://schemas.microsoft.com/office/drawing/2014/main" val="3637107685"/>
                    </a:ext>
                  </a:extLst>
                </a:gridCol>
              </a:tblGrid>
              <a:tr h="641553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No.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Types of Pavement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Max. permissible abrasion value In %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169568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WBM sub base course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193235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WBM with bituminous surfacing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777571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Bituminous bound macadam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976905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WBM surfacing course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577374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Bituminous penetration macadam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7883369"/>
                  </a:ext>
                </a:extLst>
              </a:tr>
              <a:tr h="641553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Bituminous surface dressing, cement concrete surface course 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21737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Bituminous concrete surface course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04508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29DADEA-C041-B813-65DE-8AD4D7C2B056}"/>
              </a:ext>
            </a:extLst>
          </p:cNvPr>
          <p:cNvSpPr txBox="1"/>
          <p:nvPr/>
        </p:nvSpPr>
        <p:spPr>
          <a:xfrm>
            <a:off x="1138517" y="1290918"/>
            <a:ext cx="7333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3A3A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b="0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 </a:t>
            </a:r>
            <a:r>
              <a:rPr lang="en-US" sz="2000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suitability of aggregates </a:t>
            </a:r>
            <a:r>
              <a:rPr lang="en-US" sz="2000" b="0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different </a:t>
            </a:r>
            <a:r>
              <a:rPr lang="en-US" sz="2000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road constructions </a:t>
            </a:r>
            <a:r>
              <a:rPr lang="en-US" sz="2000" b="0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 be judged as per IRC specifications as given below.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098181-5547-3A9F-5C18-BA048481C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7716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D79BD-E526-D02C-04FB-1E8E44F80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249" y="167187"/>
            <a:ext cx="6447501" cy="748029"/>
          </a:xfrm>
        </p:spPr>
        <p:txBody>
          <a:bodyPr/>
          <a:lstStyle/>
          <a:p>
            <a:r>
              <a:rPr lang="en-US" u="sng" dirty="0"/>
              <a:t>Result of Abrasion Test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6D5A4-FB71-9BD1-4CAA-4BC4D6B95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0203" y="3637109"/>
            <a:ext cx="6917210" cy="748029"/>
          </a:xfrm>
        </p:spPr>
        <p:txBody>
          <a:bodyPr>
            <a:norm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value we got was 28.8% which indicate that it was only suitable for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Bituminous concrete surface course </a:t>
            </a:r>
            <a:r>
              <a:rPr lang="en-US" dirty="0"/>
              <a:t>.(IS 2386-5)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797E7AC-796D-8B58-2607-D37F5AAD11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4686378"/>
              </p:ext>
            </p:extLst>
          </p:nvPr>
        </p:nvGraphicFramePr>
        <p:xfrm>
          <a:off x="1348248" y="988954"/>
          <a:ext cx="7437164" cy="2214950"/>
        </p:xfrm>
        <a:graphic>
          <a:graphicData uri="http://schemas.openxmlformats.org/drawingml/2006/table">
            <a:tbl>
              <a:tblPr firstRow="1" lastRow="1" bandRow="1">
                <a:tableStyleId>{5940675A-B579-460E-94D1-54222C63F5DA}</a:tableStyleId>
              </a:tblPr>
              <a:tblGrid>
                <a:gridCol w="2974865">
                  <a:extLst>
                    <a:ext uri="{9D8B030D-6E8A-4147-A177-3AD203B41FA5}">
                      <a16:colId xmlns:a16="http://schemas.microsoft.com/office/drawing/2014/main" val="1037895968"/>
                    </a:ext>
                  </a:extLst>
                </a:gridCol>
                <a:gridCol w="1487433">
                  <a:extLst>
                    <a:ext uri="{9D8B030D-6E8A-4147-A177-3AD203B41FA5}">
                      <a16:colId xmlns:a16="http://schemas.microsoft.com/office/drawing/2014/main" val="941201437"/>
                    </a:ext>
                  </a:extLst>
                </a:gridCol>
                <a:gridCol w="1487433">
                  <a:extLst>
                    <a:ext uri="{9D8B030D-6E8A-4147-A177-3AD203B41FA5}">
                      <a16:colId xmlns:a16="http://schemas.microsoft.com/office/drawing/2014/main" val="3837803081"/>
                    </a:ext>
                  </a:extLst>
                </a:gridCol>
                <a:gridCol w="1487433">
                  <a:extLst>
                    <a:ext uri="{9D8B030D-6E8A-4147-A177-3AD203B41FA5}">
                      <a16:colId xmlns:a16="http://schemas.microsoft.com/office/drawing/2014/main" val="1565224440"/>
                    </a:ext>
                  </a:extLst>
                </a:gridCol>
              </a:tblGrid>
              <a:tr h="450969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sample (W1 gm)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28818350"/>
                  </a:ext>
                </a:extLst>
              </a:tr>
              <a:tr h="1043824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sample after abrasion &amp; passed 1.7mm sieve (W2 gm)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3550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3568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3562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771580807"/>
                  </a:ext>
                </a:extLst>
              </a:tr>
              <a:tr h="720157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wear (W1-W2)/W1 * 100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29%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28.64%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28.76%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60160909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3BBA7F7-C051-04F9-8232-B187B7D610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565" y="4458878"/>
            <a:ext cx="3304433" cy="14839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A407B1-D9E8-CEE6-9ED0-0B63B6458C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808" y="4458876"/>
            <a:ext cx="3304433" cy="14839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1A5BF8E-E5EE-B66C-DED9-9FC319A75BE8}"/>
              </a:ext>
            </a:extLst>
          </p:cNvPr>
          <p:cNvSpPr/>
          <p:nvPr/>
        </p:nvSpPr>
        <p:spPr>
          <a:xfrm>
            <a:off x="1267566" y="6016522"/>
            <a:ext cx="3304434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20mm passed 12.5mm retained</a:t>
            </a:r>
            <a:endParaRPr lang="en-IN" b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E429FD-2577-EBC1-FA2F-960A71A66868}"/>
              </a:ext>
            </a:extLst>
          </p:cNvPr>
          <p:cNvSpPr/>
          <p:nvPr/>
        </p:nvSpPr>
        <p:spPr>
          <a:xfrm>
            <a:off x="4698808" y="6005014"/>
            <a:ext cx="3304434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12.5mm passed 10mm retained</a:t>
            </a:r>
            <a:endParaRPr lang="en-IN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63A8E5-69B3-9C02-C8A5-890F05ED7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13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6718CE-1751-1B32-CCAA-68FCD5009728}"/>
              </a:ext>
            </a:extLst>
          </p:cNvPr>
          <p:cNvSpPr txBox="1"/>
          <p:nvPr/>
        </p:nvSpPr>
        <p:spPr>
          <a:xfrm>
            <a:off x="6231119" y="3284765"/>
            <a:ext cx="2554294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Average = 28.8% </a:t>
            </a:r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DE2DF-4DE7-11A2-C9E7-58C9DD410C6D}"/>
              </a:ext>
            </a:extLst>
          </p:cNvPr>
          <p:cNvSpPr/>
          <p:nvPr/>
        </p:nvSpPr>
        <p:spPr>
          <a:xfrm>
            <a:off x="6231118" y="3203904"/>
            <a:ext cx="2554294" cy="45019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8860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7CA3A-4ECF-FB2B-D947-C5AFADBF2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143" y="636494"/>
            <a:ext cx="6347713" cy="762000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50000"/>
                  </a:schemeClr>
                </a:solidFill>
              </a:rPr>
              <a:t>4. </a:t>
            </a:r>
            <a:r>
              <a:rPr lang="en-US" b="1" u="sng" dirty="0">
                <a:solidFill>
                  <a:schemeClr val="tx2">
                    <a:lumMod val="50000"/>
                  </a:schemeClr>
                </a:solidFill>
              </a:rPr>
              <a:t>Water Absorption Test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:-</a:t>
            </a:r>
            <a:endParaRPr lang="en-IN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D42DD-B59E-C976-C006-DD2007007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965" y="1398493"/>
            <a:ext cx="4715435" cy="5172635"/>
          </a:xfrm>
        </p:spPr>
        <p:txBody>
          <a:bodyPr/>
          <a:lstStyle/>
          <a:p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Water absorption gives an idea on the internal structure of aggregate.</a:t>
            </a:r>
          </a:p>
          <a:p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Aggregates having more absorption are more porous in nature and are generally considered unsuitable.</a:t>
            </a:r>
          </a:p>
          <a:p>
            <a:r>
              <a:rPr lang="en-US" sz="2400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water absorption of aggregate ranges from  </a:t>
            </a:r>
            <a:r>
              <a:rPr lang="en-US" sz="2400" b="1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0.1 to 2% </a:t>
            </a:r>
            <a:r>
              <a:rPr lang="en-US" sz="2400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not more than that. (</a:t>
            </a:r>
            <a:r>
              <a:rPr lang="en-US" sz="2400" dirty="0">
                <a:solidFill>
                  <a:srgbClr val="3A3A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2386 Part 3</a:t>
            </a:r>
            <a:r>
              <a:rPr lang="en-US" sz="2400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5F2B8-FD5B-1035-0169-CA1ACAB421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398492"/>
            <a:ext cx="3505200" cy="361463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B3C9205-FB54-71DA-87DB-6ECF80C128F6}"/>
              </a:ext>
            </a:extLst>
          </p:cNvPr>
          <p:cNvSpPr/>
          <p:nvPr/>
        </p:nvSpPr>
        <p:spPr>
          <a:xfrm>
            <a:off x="5629835" y="5244353"/>
            <a:ext cx="3155577" cy="457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Materials kept in oven 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5FA78-E3F1-FE46-9C6A-3C773D087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937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78AF3-6C18-D2E1-5FE9-D331004A2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425" y="624110"/>
            <a:ext cx="7117976" cy="630949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Result of water absorption test</a:t>
            </a:r>
            <a:endParaRPr lang="en-IN" b="1" u="sng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769F501-2EAB-EFC1-17E7-226DD65862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4412423"/>
              </p:ext>
            </p:extLst>
          </p:nvPr>
        </p:nvGraphicFramePr>
        <p:xfrm>
          <a:off x="1013012" y="1606609"/>
          <a:ext cx="7682753" cy="25222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3390">
                  <a:extLst>
                    <a:ext uri="{9D8B030D-6E8A-4147-A177-3AD203B41FA5}">
                      <a16:colId xmlns:a16="http://schemas.microsoft.com/office/drawing/2014/main" val="3414597257"/>
                    </a:ext>
                  </a:extLst>
                </a:gridCol>
                <a:gridCol w="1770710">
                  <a:extLst>
                    <a:ext uri="{9D8B030D-6E8A-4147-A177-3AD203B41FA5}">
                      <a16:colId xmlns:a16="http://schemas.microsoft.com/office/drawing/2014/main" val="1360122885"/>
                    </a:ext>
                  </a:extLst>
                </a:gridCol>
                <a:gridCol w="1456888">
                  <a:extLst>
                    <a:ext uri="{9D8B030D-6E8A-4147-A177-3AD203B41FA5}">
                      <a16:colId xmlns:a16="http://schemas.microsoft.com/office/drawing/2014/main" val="1984125324"/>
                    </a:ext>
                  </a:extLst>
                </a:gridCol>
                <a:gridCol w="1658471">
                  <a:extLst>
                    <a:ext uri="{9D8B030D-6E8A-4147-A177-3AD203B41FA5}">
                      <a16:colId xmlns:a16="http://schemas.microsoft.com/office/drawing/2014/main" val="2035211359"/>
                    </a:ext>
                  </a:extLst>
                </a:gridCol>
                <a:gridCol w="1703294">
                  <a:extLst>
                    <a:ext uri="{9D8B030D-6E8A-4147-A177-3AD203B41FA5}">
                      <a16:colId xmlns:a16="http://schemas.microsoft.com/office/drawing/2014/main" val="1575775790"/>
                    </a:ext>
                  </a:extLst>
                </a:gridCol>
              </a:tblGrid>
              <a:tr h="1322635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Sample No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oven dried sample W1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saturated sample W2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water absorbed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(W3=W2-W1)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of Water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Absorption</a:t>
                      </a:r>
                    </a:p>
                    <a:p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(W3/W1*100)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644450"/>
                  </a:ext>
                </a:extLst>
              </a:tr>
              <a:tr h="399867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201.3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0.65%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891071"/>
                  </a:ext>
                </a:extLst>
              </a:tr>
              <a:tr h="399867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200.9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0.45%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502594"/>
                  </a:ext>
                </a:extLst>
              </a:tr>
              <a:tr h="399867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0.5%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96152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09DBEA9-7790-4C43-1F3F-3866EBB2140A}"/>
              </a:ext>
            </a:extLst>
          </p:cNvPr>
          <p:cNvSpPr txBox="1"/>
          <p:nvPr/>
        </p:nvSpPr>
        <p:spPr>
          <a:xfrm>
            <a:off x="1013012" y="4890845"/>
            <a:ext cx="76827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units are in gram.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Sample 1 &amp; 2 : Passed through 10mm sieve.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value obtained of both the sample is greater than 0.1 &amp; less than 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DC22CD-7C6B-CBC3-85C5-3B39E3CCB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15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0827AF-A96D-6E36-885E-C3451E66B002}"/>
              </a:ext>
            </a:extLst>
          </p:cNvPr>
          <p:cNvSpPr txBox="1"/>
          <p:nvPr/>
        </p:nvSpPr>
        <p:spPr>
          <a:xfrm>
            <a:off x="6096000" y="4249271"/>
            <a:ext cx="2599765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Average = 0.53%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2241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C6E48-5266-1F31-D7C0-2745C28C1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909" y="624110"/>
            <a:ext cx="7532016" cy="67678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5.</a:t>
            </a:r>
            <a:r>
              <a:rPr lang="en-US" b="1" u="sng" dirty="0"/>
              <a:t>Flakiness Index test of aggregate</a:t>
            </a:r>
            <a:endParaRPr lang="en-IN" b="1" u="sng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879AEA7-76EB-7B85-E16E-D6B0535E3A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7375996"/>
              </p:ext>
            </p:extLst>
          </p:nvPr>
        </p:nvGraphicFramePr>
        <p:xfrm>
          <a:off x="1416717" y="2367099"/>
          <a:ext cx="7318342" cy="2672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7143">
                  <a:extLst>
                    <a:ext uri="{9D8B030D-6E8A-4147-A177-3AD203B41FA5}">
                      <a16:colId xmlns:a16="http://schemas.microsoft.com/office/drawing/2014/main" val="358883780"/>
                    </a:ext>
                  </a:extLst>
                </a:gridCol>
                <a:gridCol w="1358255">
                  <a:extLst>
                    <a:ext uri="{9D8B030D-6E8A-4147-A177-3AD203B41FA5}">
                      <a16:colId xmlns:a16="http://schemas.microsoft.com/office/drawing/2014/main" val="2697062227"/>
                    </a:ext>
                  </a:extLst>
                </a:gridCol>
                <a:gridCol w="2030523">
                  <a:extLst>
                    <a:ext uri="{9D8B030D-6E8A-4147-A177-3AD203B41FA5}">
                      <a16:colId xmlns:a16="http://schemas.microsoft.com/office/drawing/2014/main" val="54134878"/>
                    </a:ext>
                  </a:extLst>
                </a:gridCol>
                <a:gridCol w="2492421">
                  <a:extLst>
                    <a:ext uri="{9D8B030D-6E8A-4147-A177-3AD203B41FA5}">
                      <a16:colId xmlns:a16="http://schemas.microsoft.com/office/drawing/2014/main" val="17911144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Passing through I.S Sieve (mm)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Retained on I.S Sieve (mm)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Wt. of fraction consisting of at least 200 pieces (gm)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Wt. of aggregate in each fraction passing on thickness gauge (gm)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186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3160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205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50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1030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222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12.5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814111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EA0F8E-EA2D-15C2-AEEC-9832FFA76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16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C2D3EC-C7CE-4189-D22F-06264789F68A}"/>
              </a:ext>
            </a:extLst>
          </p:cNvPr>
          <p:cNvSpPr txBox="1"/>
          <p:nvPr/>
        </p:nvSpPr>
        <p:spPr>
          <a:xfrm>
            <a:off x="4291098" y="5082536"/>
            <a:ext cx="1989055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 = 6754gm                 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E9D6AA-A9A8-9D48-CFC7-592701C3F17A}"/>
              </a:ext>
            </a:extLst>
          </p:cNvPr>
          <p:cNvSpPr txBox="1"/>
          <p:nvPr/>
        </p:nvSpPr>
        <p:spPr>
          <a:xfrm>
            <a:off x="6311478" y="5096361"/>
            <a:ext cx="2423581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W </a:t>
            </a:r>
            <a:r>
              <a:rPr lang="en-US" dirty="0"/>
              <a:t>= 1425gm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8A2018-EB12-05FE-7EE0-CDA33AE53C26}"/>
              </a:ext>
            </a:extLst>
          </p:cNvPr>
          <p:cNvSpPr txBox="1"/>
          <p:nvPr/>
        </p:nvSpPr>
        <p:spPr>
          <a:xfrm>
            <a:off x="1096206" y="5618283"/>
            <a:ext cx="79555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Flakiness Index = (w/W)*100 = 21.09%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value we got was 21.09% which indicate that it was only suitable for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Bituminous penetration macadam, Bituminous surface dressing. (IS 2386-5)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2CF93-E5C1-E7A1-AE0D-9EDF0E1AC234}"/>
              </a:ext>
            </a:extLst>
          </p:cNvPr>
          <p:cNvSpPr txBox="1"/>
          <p:nvPr/>
        </p:nvSpPr>
        <p:spPr>
          <a:xfrm>
            <a:off x="1096206" y="1186818"/>
            <a:ext cx="75320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is the percentage by particles whose least thickness is less than 0.6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times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of their mean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thickness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Flakiness test is not applicable to sizes smaller than 6.3mm.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193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49542-6F25-60D8-65BD-FAC6707AA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282" y="624110"/>
            <a:ext cx="7512609" cy="72956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6.</a:t>
            </a:r>
            <a:r>
              <a:rPr lang="en-US" b="1" u="sng" dirty="0"/>
              <a:t>Elongation Index test of Aggregate</a:t>
            </a:r>
            <a:endParaRPr lang="en-IN" b="1" u="sng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08D0D20-8FF1-3365-155C-6327F3C952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1098886"/>
              </p:ext>
            </p:extLst>
          </p:nvPr>
        </p:nvGraphicFramePr>
        <p:xfrm>
          <a:off x="1452282" y="2617742"/>
          <a:ext cx="7388433" cy="2651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9087">
                  <a:extLst>
                    <a:ext uri="{9D8B030D-6E8A-4147-A177-3AD203B41FA5}">
                      <a16:colId xmlns:a16="http://schemas.microsoft.com/office/drawing/2014/main" val="679401137"/>
                    </a:ext>
                  </a:extLst>
                </a:gridCol>
                <a:gridCol w="1628699">
                  <a:extLst>
                    <a:ext uri="{9D8B030D-6E8A-4147-A177-3AD203B41FA5}">
                      <a16:colId xmlns:a16="http://schemas.microsoft.com/office/drawing/2014/main" val="1121903119"/>
                    </a:ext>
                  </a:extLst>
                </a:gridCol>
                <a:gridCol w="2096167">
                  <a:extLst>
                    <a:ext uri="{9D8B030D-6E8A-4147-A177-3AD203B41FA5}">
                      <a16:colId xmlns:a16="http://schemas.microsoft.com/office/drawing/2014/main" val="289896049"/>
                    </a:ext>
                  </a:extLst>
                </a:gridCol>
                <a:gridCol w="2424480">
                  <a:extLst>
                    <a:ext uri="{9D8B030D-6E8A-4147-A177-3AD203B41FA5}">
                      <a16:colId xmlns:a16="http://schemas.microsoft.com/office/drawing/2014/main" val="3516678863"/>
                    </a:ext>
                  </a:extLst>
                </a:gridCol>
              </a:tblGrid>
              <a:tr h="1079442">
                <a:tc>
                  <a:txBody>
                    <a:bodyPr/>
                    <a:lstStyle/>
                    <a:p>
                      <a:r>
                        <a:rPr lang="en-US" dirty="0"/>
                        <a:t>Passing through I.S Sieve (mm)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Retained on I.S Sieve (mm)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Wt. of fraction consisting of at least 200 pieces 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Wt. of aggregate in each fraction retained on length gauge (gm)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576898"/>
                  </a:ext>
                </a:extLst>
              </a:tr>
              <a:tr h="332136"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3160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0620681"/>
                  </a:ext>
                </a:extLst>
              </a:tr>
              <a:tr h="332136"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3647447"/>
                  </a:ext>
                </a:extLst>
              </a:tr>
              <a:tr h="332136"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1030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951068"/>
                  </a:ext>
                </a:extLst>
              </a:tr>
              <a:tr h="332136">
                <a:tc>
                  <a:txBody>
                    <a:bodyPr/>
                    <a:lstStyle/>
                    <a:p>
                      <a:r>
                        <a:rPr lang="en-US" dirty="0"/>
                        <a:t>12.5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7735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AC8024-7417-22F5-246E-AC197CA91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17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5C8588-43FF-2298-506C-68AFAD6C3ED7}"/>
              </a:ext>
            </a:extLst>
          </p:cNvPr>
          <p:cNvSpPr txBox="1"/>
          <p:nvPr/>
        </p:nvSpPr>
        <p:spPr>
          <a:xfrm>
            <a:off x="3218089" y="5338320"/>
            <a:ext cx="5414682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 Total =    6754 gm               1138 gm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23A737-0A7F-4430-8F56-C7ADBDAD3D81}"/>
              </a:ext>
            </a:extLst>
          </p:cNvPr>
          <p:cNvSpPr txBox="1"/>
          <p:nvPr/>
        </p:nvSpPr>
        <p:spPr>
          <a:xfrm>
            <a:off x="1389363" y="5707652"/>
            <a:ext cx="70795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Elongation Index = (w/W)*100 = 16.84%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combined value of flaky &amp; elongation index is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16.84+21.09= 37.94%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1958C4-845E-06FA-28A7-E4FF44E57090}"/>
              </a:ext>
            </a:extLst>
          </p:cNvPr>
          <p:cNvSpPr txBox="1"/>
          <p:nvPr/>
        </p:nvSpPr>
        <p:spPr>
          <a:xfrm>
            <a:off x="1225485" y="1225485"/>
            <a:ext cx="74072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elongation index of an aggregate is the percentage by weight of particles whose greatest length is greater than 1.8 </a:t>
            </a:r>
            <a:r>
              <a:rPr lang="en-US" sz="20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imes their mean </a:t>
            </a:r>
            <a:r>
              <a:rPr lang="en-US" sz="20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elongation test is not applicable to sizes smaller than 6.3mm</a:t>
            </a:r>
            <a:r>
              <a:rPr lang="en-US" sz="20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86652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71D62-8D40-6548-BCB2-D275DD03C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350" y="681456"/>
            <a:ext cx="7258050" cy="10612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7</a:t>
            </a:r>
            <a:r>
              <a:rPr lang="en-US" sz="3600" b="1" dirty="0"/>
              <a:t>.</a:t>
            </a:r>
            <a:r>
              <a:rPr lang="en-US" sz="3600" b="1" u="sng" dirty="0"/>
              <a:t>Specific Gravity Test</a:t>
            </a:r>
            <a:r>
              <a:rPr lang="en-US" sz="3600" u="sng" dirty="0"/>
              <a:t>: (Sand)</a:t>
            </a:r>
            <a:br>
              <a:rPr lang="en-US" sz="3600" u="sng" dirty="0"/>
            </a:br>
            <a:r>
              <a:rPr lang="en-US" sz="3600" dirty="0"/>
              <a:t>Using Density Bottle</a:t>
            </a:r>
            <a:endParaRPr lang="en-IN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0E3FD86-9912-5522-63FA-6DFB89F077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185360"/>
              </p:ext>
            </p:extLst>
          </p:nvPr>
        </p:nvGraphicFramePr>
        <p:xfrm>
          <a:off x="1276350" y="1905000"/>
          <a:ext cx="7258050" cy="175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9675">
                  <a:extLst>
                    <a:ext uri="{9D8B030D-6E8A-4147-A177-3AD203B41FA5}">
                      <a16:colId xmlns:a16="http://schemas.microsoft.com/office/drawing/2014/main" val="1516778000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35395847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1271463041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1783795591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444754100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5445431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W1(gm)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W2(gm)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W3(gm)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W4(gm)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Gravity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902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4198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281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2.90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56845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E63FB-88A9-1F78-B0B7-781CDC6CF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18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434746-ED6C-D01A-3657-56D50620A3EE}"/>
              </a:ext>
            </a:extLst>
          </p:cNvPr>
          <p:cNvSpPr txBox="1"/>
          <p:nvPr/>
        </p:nvSpPr>
        <p:spPr>
          <a:xfrm>
            <a:off x="6078071" y="3722594"/>
            <a:ext cx="2456329" cy="38100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Average = 2.76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768DB8-4F70-D7ED-7F85-D57158BB642C}"/>
              </a:ext>
            </a:extLst>
          </p:cNvPr>
          <p:cNvSpPr txBox="1"/>
          <p:nvPr/>
        </p:nvSpPr>
        <p:spPr>
          <a:xfrm>
            <a:off x="1276349" y="4103594"/>
            <a:ext cx="454941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W1 : Mass of clean dried density bottle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W2 : Mass of density bottle filled with distilled water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W3 : Mass of density bottle with Sand (1/3</a:t>
            </a:r>
            <a:r>
              <a:rPr lang="en-US" sz="18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W4 : Mass of density bottle with Sand &amp; distilled water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*The size of sand is retained on 1.5 mm sieve.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9D6AD2-48E9-CFF8-119B-7C2081C824DB}"/>
              </a:ext>
            </a:extLst>
          </p:cNvPr>
          <p:cNvSpPr txBox="1"/>
          <p:nvPr/>
        </p:nvSpPr>
        <p:spPr>
          <a:xfrm>
            <a:off x="5988423" y="6306532"/>
            <a:ext cx="2877671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Sand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1EDB37-A854-1760-8EA6-D99AB98A31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350" y="4168588"/>
            <a:ext cx="1941920" cy="204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702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93CAD-83E4-053C-D735-7B9041046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7319" y="554633"/>
            <a:ext cx="7736681" cy="709391"/>
          </a:xfrm>
        </p:spPr>
        <p:txBody>
          <a:bodyPr>
            <a:normAutofit/>
          </a:bodyPr>
          <a:lstStyle/>
          <a:p>
            <a:r>
              <a:rPr lang="en-US" b="1" u="sng" dirty="0">
                <a:solidFill>
                  <a:schemeClr val="accent4"/>
                </a:solidFill>
              </a:rPr>
              <a:t>Test Performed On Quarry Waste</a:t>
            </a:r>
            <a:endParaRPr lang="en-IN" b="1" u="sng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0DE1C-DD51-FF52-260F-33FD8A1E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8" y="1264024"/>
            <a:ext cx="8023414" cy="5360894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1.</a:t>
            </a:r>
            <a:r>
              <a:rPr lang="en-US" sz="2400" b="1" u="sng" dirty="0"/>
              <a:t>Specific Gravity Test (Pycnometer)</a:t>
            </a:r>
            <a:endParaRPr lang="en-US" sz="2400" b="1" dirty="0"/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gravity is defined as the ratio of the mass of a given volume of the aggregate to the mass of an equal volume of water.</a:t>
            </a:r>
          </a:p>
          <a:p>
            <a:r>
              <a:rPr lang="en-US" sz="24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gravity of all the crusher samples is lies in between </a:t>
            </a:r>
            <a:r>
              <a:rPr lang="en-US" sz="2400" b="1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2.5 to </a:t>
            </a:r>
            <a:r>
              <a:rPr lang="en-US" sz="2400" b="1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which fulfill the sand requirement</a:t>
            </a:r>
            <a:r>
              <a:rPr lang="en-US" sz="2000" b="0" i="0" dirty="0">
                <a:solidFill>
                  <a:srgbClr val="202124"/>
                </a:solidFill>
                <a:effectLst/>
              </a:rPr>
              <a:t>.(IS 2386 part 3)</a:t>
            </a:r>
            <a:endParaRPr lang="en-US" sz="2000" dirty="0">
              <a:solidFill>
                <a:schemeClr val="tx1"/>
              </a:solidFill>
            </a:endParaRPr>
          </a:p>
          <a:p>
            <a:endParaRPr lang="en-IN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B59C1-6E28-A2BC-3119-50DE668D80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992" y="4016834"/>
            <a:ext cx="2779881" cy="20349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3FB921-1630-2640-0FE8-50AA1D5746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360" y="4010478"/>
            <a:ext cx="2524042" cy="20349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7A1FA-DC8C-D11D-6306-4B4488208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19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F1BC58-42E8-AC50-CCD4-B92823883B0D}"/>
              </a:ext>
            </a:extLst>
          </p:cNvPr>
          <p:cNvSpPr txBox="1"/>
          <p:nvPr/>
        </p:nvSpPr>
        <p:spPr>
          <a:xfrm>
            <a:off x="2020992" y="6051822"/>
            <a:ext cx="2779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Materials retaining on 1.7 mm sieve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AA1A4D-4D2B-4A14-21E5-07700D3E5D0F}"/>
              </a:ext>
            </a:extLst>
          </p:cNvPr>
          <p:cNvSpPr txBox="1"/>
          <p:nvPr/>
        </p:nvSpPr>
        <p:spPr>
          <a:xfrm>
            <a:off x="6010360" y="6118701"/>
            <a:ext cx="2524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Materials retaining on 150 micron sieve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4363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4DCA6-1CF2-C701-AD67-C946B7D33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9478" y="663388"/>
            <a:ext cx="4173816" cy="631551"/>
          </a:xfrm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chemeClr val="tx2">
                    <a:lumMod val="50000"/>
                  </a:schemeClr>
                </a:solidFill>
              </a:rPr>
              <a:t>INTRODUCTION</a:t>
            </a:r>
            <a:endParaRPr lang="en-IN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ADCDCD-8179-D020-8B4C-ACB820427F3C}"/>
              </a:ext>
            </a:extLst>
          </p:cNvPr>
          <p:cNvSpPr txBox="1"/>
          <p:nvPr/>
        </p:nvSpPr>
        <p:spPr>
          <a:xfrm>
            <a:off x="446743" y="1272066"/>
            <a:ext cx="8491067" cy="5409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 the world population grows, so do the amount and type of waste being generated.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of the wastes produced today will remain in the environment.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NITI Aayog(2021), urban India generates between 1.3L to 1.5L metric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tonne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municipal solid waste every day except biodegradable waste. Which is 50 million MT per year.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the proper utilization of these wastes can be done it can substitute natural construction materials and drastically reduce the quantity of waste.</a:t>
            </a:r>
          </a:p>
          <a:p>
            <a:endParaRPr lang="en-US" sz="2000" dirty="0">
              <a:solidFill>
                <a:srgbClr val="20212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of the widely used recycled materials in road construction are </a:t>
            </a:r>
            <a:r>
              <a:rPr lang="en-US" sz="2000" b="1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reclaimed asphalt , plastic wastes , glass wastes, recycled concrete aggregate, mine waste, coal powder, fly ash, steel slag</a:t>
            </a:r>
            <a:r>
              <a:rPr lang="en-US" sz="2000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etc.</a:t>
            </a:r>
          </a:p>
          <a:p>
            <a:pPr marL="214313" indent="-214313">
              <a:buFont typeface="Wingdings" panose="05000000000000000000" pitchFamily="2" charset="2"/>
              <a:buChar char="q"/>
            </a:pPr>
            <a:endParaRPr lang="en-US" dirty="0">
              <a:solidFill>
                <a:srgbClr val="202124"/>
              </a:solidFill>
            </a:endParaRPr>
          </a:p>
          <a:p>
            <a:pPr marL="214313" indent="-214313">
              <a:buFont typeface="Wingdings" panose="05000000000000000000" pitchFamily="2" charset="2"/>
              <a:buChar char="q"/>
            </a:pPr>
            <a:endParaRPr lang="en-US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214313" indent="-214313">
              <a:buFont typeface="Wingdings" panose="05000000000000000000" pitchFamily="2" charset="2"/>
              <a:buChar char="q"/>
            </a:pPr>
            <a:endParaRPr lang="en-US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algn="ctr"/>
            <a:r>
              <a:rPr lang="en-IN" sz="1350" b="1" dirty="0">
                <a:solidFill>
                  <a:srgbClr val="FF0000"/>
                </a:solidFill>
              </a:rPr>
              <a:t>https://www.niti.gov.in/sites/default/files/2021-12/Waste-Wise-Cities.pdf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701CF1-6AB1-2706-6894-B54C87865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4309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FF32B-CA5E-323D-D859-BB13A575C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671" y="624110"/>
            <a:ext cx="7180729" cy="711631"/>
          </a:xfrm>
        </p:spPr>
        <p:txBody>
          <a:bodyPr/>
          <a:lstStyle/>
          <a:p>
            <a:r>
              <a:rPr lang="en-US" b="1" u="sng" dirty="0"/>
              <a:t>Result of Specific Gravity</a:t>
            </a:r>
            <a:endParaRPr lang="en-IN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B44C5-CE9F-C5AA-9646-BAC8DCA99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072" y="4223207"/>
            <a:ext cx="7616328" cy="2413263"/>
          </a:xfrm>
        </p:spPr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W1 : Mass of clean dried pycnometer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W2 : Mass of pycnometer filled with distilled water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W3 : Mass of pycnometer with quarry waste (1/3</a:t>
            </a:r>
            <a:r>
              <a:rPr 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W4 : Mass of pycnometer with quarry waste &amp; distilled water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EBF8E506-6AA8-198D-B96E-48D180B365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4822785"/>
              </p:ext>
            </p:extLst>
          </p:nvPr>
        </p:nvGraphicFramePr>
        <p:xfrm>
          <a:off x="918072" y="1500046"/>
          <a:ext cx="7616328" cy="18501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9388">
                  <a:extLst>
                    <a:ext uri="{9D8B030D-6E8A-4147-A177-3AD203B41FA5}">
                      <a16:colId xmlns:a16="http://schemas.microsoft.com/office/drawing/2014/main" val="768512179"/>
                    </a:ext>
                  </a:extLst>
                </a:gridCol>
                <a:gridCol w="1269388">
                  <a:extLst>
                    <a:ext uri="{9D8B030D-6E8A-4147-A177-3AD203B41FA5}">
                      <a16:colId xmlns:a16="http://schemas.microsoft.com/office/drawing/2014/main" val="3855471471"/>
                    </a:ext>
                  </a:extLst>
                </a:gridCol>
                <a:gridCol w="1269388">
                  <a:extLst>
                    <a:ext uri="{9D8B030D-6E8A-4147-A177-3AD203B41FA5}">
                      <a16:colId xmlns:a16="http://schemas.microsoft.com/office/drawing/2014/main" val="874043790"/>
                    </a:ext>
                  </a:extLst>
                </a:gridCol>
                <a:gridCol w="1269388">
                  <a:extLst>
                    <a:ext uri="{9D8B030D-6E8A-4147-A177-3AD203B41FA5}">
                      <a16:colId xmlns:a16="http://schemas.microsoft.com/office/drawing/2014/main" val="2311240344"/>
                    </a:ext>
                  </a:extLst>
                </a:gridCol>
                <a:gridCol w="1269388">
                  <a:extLst>
                    <a:ext uri="{9D8B030D-6E8A-4147-A177-3AD203B41FA5}">
                      <a16:colId xmlns:a16="http://schemas.microsoft.com/office/drawing/2014/main" val="4257537349"/>
                    </a:ext>
                  </a:extLst>
                </a:gridCol>
                <a:gridCol w="1269388">
                  <a:extLst>
                    <a:ext uri="{9D8B030D-6E8A-4147-A177-3AD203B41FA5}">
                      <a16:colId xmlns:a16="http://schemas.microsoft.com/office/drawing/2014/main" val="2446529709"/>
                    </a:ext>
                  </a:extLst>
                </a:gridCol>
              </a:tblGrid>
              <a:tr h="674278">
                <a:tc>
                  <a:txBody>
                    <a:bodyPr/>
                    <a:lstStyle/>
                    <a:p>
                      <a:r>
                        <a:rPr lang="en-US" sz="2000" b="1" dirty="0"/>
                        <a:t>Sample No</a:t>
                      </a:r>
                      <a:endParaRPr lang="en-IN" sz="20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W1 (gm)</a:t>
                      </a:r>
                      <a:endParaRPr lang="en-IN" sz="20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W2 (gm)</a:t>
                      </a:r>
                      <a:endParaRPr lang="en-IN" sz="20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W3 (gm)</a:t>
                      </a:r>
                      <a:endParaRPr lang="en-IN" sz="20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W4 (gm)</a:t>
                      </a:r>
                      <a:endParaRPr lang="en-IN" sz="20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SPECIFIC</a:t>
                      </a:r>
                      <a:r>
                        <a:rPr lang="en-IN" sz="2000" b="1" dirty="0"/>
                        <a:t> GRAVITY</a:t>
                      </a:r>
                      <a:endParaRPr lang="en-US" sz="2000" b="1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62639447"/>
                  </a:ext>
                </a:extLst>
              </a:tr>
              <a:tr h="390653"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588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1559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1066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1871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2.87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4893775"/>
                  </a:ext>
                </a:extLst>
              </a:tr>
              <a:tr h="390653"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588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1565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1068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1873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2.79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53351130"/>
                  </a:ext>
                </a:extLst>
              </a:tr>
              <a:tr h="390653"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588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1566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1064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1869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2.75</a:t>
                      </a:r>
                      <a:endParaRPr lang="en-IN" sz="2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376920283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36B36-7F73-69FA-81A5-71548E51E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20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91A396-E043-E504-C9EE-E54208AE0303}"/>
              </a:ext>
            </a:extLst>
          </p:cNvPr>
          <p:cNvSpPr txBox="1"/>
          <p:nvPr/>
        </p:nvSpPr>
        <p:spPr>
          <a:xfrm>
            <a:off x="6400799" y="3546514"/>
            <a:ext cx="2133601" cy="40011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Average = 2.80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2936948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875" y="624110"/>
            <a:ext cx="7031525" cy="878765"/>
          </a:xfrm>
        </p:spPr>
        <p:txBody>
          <a:bodyPr>
            <a:normAutofit/>
          </a:bodyPr>
          <a:lstStyle/>
          <a:p>
            <a:r>
              <a:rPr lang="en-US" sz="3400" u="sng" dirty="0"/>
              <a:t>Using Density Bottle </a:t>
            </a:r>
            <a:r>
              <a:rPr lang="en-US" sz="3400" dirty="0"/>
              <a:t>:-</a:t>
            </a:r>
            <a:endParaRPr lang="en-IN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2875" y="1502876"/>
            <a:ext cx="7031525" cy="1095470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material size i.e. retained on 150 micron sieve, we performed the specific gravity test using density bottle.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this material as a substitute of filler material.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21</a:t>
            </a:fld>
            <a:endParaRPr lang="en-IN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84563"/>
              </p:ext>
            </p:extLst>
          </p:nvPr>
        </p:nvGraphicFramePr>
        <p:xfrm>
          <a:off x="1273325" y="2710531"/>
          <a:ext cx="7601946" cy="18653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69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9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69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69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69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69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50789">
                <a:tc>
                  <a:txBody>
                    <a:bodyPr/>
                    <a:lstStyle/>
                    <a:p>
                      <a:r>
                        <a:rPr lang="en-US" dirty="0"/>
                        <a:t>Sample Number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W1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W2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W3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W4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Gravity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8407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8407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8407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2.83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48967" y="5115208"/>
            <a:ext cx="57217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W1 : Mass of clean dried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W2 : Mass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filled with distilled water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W3 : Mass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quarry waste (1/3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W4 : Mass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quarry waste &amp; distilled water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0756" y="5338458"/>
            <a:ext cx="1804517" cy="151954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070757" y="4566944"/>
            <a:ext cx="1804516" cy="369332"/>
          </a:xfrm>
          <a:prstGeom prst="rect">
            <a:avLst/>
          </a:prstGeom>
          <a:solidFill>
            <a:srgbClr val="B98EBA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Avg.=2.76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4272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7609" y="624110"/>
            <a:ext cx="7369520" cy="806338"/>
          </a:xfrm>
        </p:spPr>
        <p:txBody>
          <a:bodyPr/>
          <a:lstStyle/>
          <a:p>
            <a:r>
              <a:rPr lang="en-US" b="1" dirty="0"/>
              <a:t>2.</a:t>
            </a:r>
            <a:r>
              <a:rPr lang="en-US" dirty="0"/>
              <a:t> </a:t>
            </a:r>
            <a:r>
              <a:rPr lang="en-US" b="1" u="sng" dirty="0"/>
              <a:t>Water Absorption Test </a:t>
            </a:r>
            <a:r>
              <a:rPr lang="en-US" b="1" dirty="0"/>
              <a:t>:-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7609" y="1717140"/>
            <a:ext cx="3943333" cy="475608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absorption gives an idea on the internal structure of aggregate.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Aggregates having more absorption are more porous in nature and are generally considered unsuitable.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water absorption of aggregate ranges from  0.1 to 2% and not more than that. (IS 2386 Part 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22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7112" y="1717139"/>
            <a:ext cx="2780017" cy="30514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47112" y="5016381"/>
            <a:ext cx="2840514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Sample Size :Retained on 1.7 mm sieve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3989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4061" y="624109"/>
            <a:ext cx="7030340" cy="760309"/>
          </a:xfrm>
        </p:spPr>
        <p:txBody>
          <a:bodyPr>
            <a:normAutofit/>
          </a:bodyPr>
          <a:lstStyle/>
          <a:p>
            <a:r>
              <a:rPr lang="en-US" sz="3200" b="1" u="sng" dirty="0"/>
              <a:t>Observation &amp; Calculation </a:t>
            </a:r>
            <a:r>
              <a:rPr lang="en-US" sz="3200" b="1" dirty="0"/>
              <a:t>:-</a:t>
            </a:r>
            <a:endParaRPr lang="en-IN" sz="3200" b="1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1050306"/>
              </p:ext>
            </p:extLst>
          </p:nvPr>
        </p:nvGraphicFramePr>
        <p:xfrm>
          <a:off x="1478425" y="2396241"/>
          <a:ext cx="7563026" cy="21928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02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27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9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12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8957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206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Sample No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oven dried sample (W1)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saturated sample (W2)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water absorbed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(W3=W2-W1)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of Water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Absorption</a:t>
                      </a:r>
                    </a:p>
                    <a:p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(W3/W1*100)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06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200gm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205gm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5gm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065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200gm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203.5gm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3.5gm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1.75%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23</a:t>
            </a:fld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6289705" y="4589091"/>
            <a:ext cx="2751746" cy="3760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Average= 2.13%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58506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0EE1B-A780-1124-D01C-7C368957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847" y="575805"/>
            <a:ext cx="7835153" cy="1154205"/>
          </a:xfrm>
        </p:spPr>
        <p:txBody>
          <a:bodyPr>
            <a:normAutofit/>
          </a:bodyPr>
          <a:lstStyle/>
          <a:p>
            <a:r>
              <a:rPr lang="en-US" sz="3400" b="1" u="sng" dirty="0">
                <a:solidFill>
                  <a:schemeClr val="bg2">
                    <a:lumMod val="50000"/>
                  </a:schemeClr>
                </a:solidFill>
              </a:rPr>
              <a:t>Test Performed on Waste Materials</a:t>
            </a:r>
            <a:br>
              <a:rPr lang="en-US" sz="3400" dirty="0"/>
            </a:br>
            <a:r>
              <a:rPr lang="en-US" sz="3400" b="1" dirty="0">
                <a:solidFill>
                  <a:schemeClr val="tx1"/>
                </a:solidFill>
              </a:rPr>
              <a:t>A</a:t>
            </a:r>
            <a:r>
              <a:rPr lang="en-US" sz="3400" dirty="0">
                <a:solidFill>
                  <a:schemeClr val="tx1"/>
                </a:solidFill>
              </a:rPr>
              <a:t>. </a:t>
            </a:r>
            <a:r>
              <a:rPr lang="en-US" sz="3200" u="sng" dirty="0">
                <a:solidFill>
                  <a:srgbClr val="FF0000"/>
                </a:solidFill>
              </a:rPr>
              <a:t>Specific Gravity Test </a:t>
            </a:r>
            <a:r>
              <a:rPr lang="en-US" sz="2800" u="sng" dirty="0"/>
              <a:t>:</a:t>
            </a:r>
            <a:endParaRPr lang="en-IN" sz="2800" u="sng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BD50FFB-F3B7-F095-1BBB-535A487471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1369878"/>
              </p:ext>
            </p:extLst>
          </p:nvPr>
        </p:nvGraphicFramePr>
        <p:xfrm>
          <a:off x="1096206" y="2440104"/>
          <a:ext cx="7293652" cy="181865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9757">
                  <a:extLst>
                    <a:ext uri="{9D8B030D-6E8A-4147-A177-3AD203B41FA5}">
                      <a16:colId xmlns:a16="http://schemas.microsoft.com/office/drawing/2014/main" val="2229055056"/>
                    </a:ext>
                  </a:extLst>
                </a:gridCol>
                <a:gridCol w="1218779">
                  <a:extLst>
                    <a:ext uri="{9D8B030D-6E8A-4147-A177-3AD203B41FA5}">
                      <a16:colId xmlns:a16="http://schemas.microsoft.com/office/drawing/2014/main" val="3512805327"/>
                    </a:ext>
                  </a:extLst>
                </a:gridCol>
                <a:gridCol w="1218779">
                  <a:extLst>
                    <a:ext uri="{9D8B030D-6E8A-4147-A177-3AD203B41FA5}">
                      <a16:colId xmlns:a16="http://schemas.microsoft.com/office/drawing/2014/main" val="4001366655"/>
                    </a:ext>
                  </a:extLst>
                </a:gridCol>
                <a:gridCol w="1218779">
                  <a:extLst>
                    <a:ext uri="{9D8B030D-6E8A-4147-A177-3AD203B41FA5}">
                      <a16:colId xmlns:a16="http://schemas.microsoft.com/office/drawing/2014/main" val="697397881"/>
                    </a:ext>
                  </a:extLst>
                </a:gridCol>
                <a:gridCol w="1218779">
                  <a:extLst>
                    <a:ext uri="{9D8B030D-6E8A-4147-A177-3AD203B41FA5}">
                      <a16:colId xmlns:a16="http://schemas.microsoft.com/office/drawing/2014/main" val="1875915376"/>
                    </a:ext>
                  </a:extLst>
                </a:gridCol>
                <a:gridCol w="1218779">
                  <a:extLst>
                    <a:ext uri="{9D8B030D-6E8A-4147-A177-3AD203B41FA5}">
                      <a16:colId xmlns:a16="http://schemas.microsoft.com/office/drawing/2014/main" val="3426968925"/>
                    </a:ext>
                  </a:extLst>
                </a:gridCol>
              </a:tblGrid>
              <a:tr h="664203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W1(gm)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W2(gm)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W3(gm)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W4(gm)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Specific Gravity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869978"/>
                  </a:ext>
                </a:extLst>
              </a:tr>
              <a:tr h="384816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2.68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832155"/>
                  </a:ext>
                </a:extLst>
              </a:tr>
              <a:tr h="384816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1404"/>
                  </a:ext>
                </a:extLst>
              </a:tr>
              <a:tr h="384816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41500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3AF3A-9F1C-2919-82A0-27B947AF2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24</a:t>
            </a:fld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865B60-EAD4-6E3F-4132-B861B3230FE7}"/>
              </a:ext>
            </a:extLst>
          </p:cNvPr>
          <p:cNvSpPr txBox="1"/>
          <p:nvPr/>
        </p:nvSpPr>
        <p:spPr>
          <a:xfrm>
            <a:off x="1096206" y="4821125"/>
            <a:ext cx="749198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Size : Retained on 1.7mm sieve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W1 : Weight of clean dried density bottle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W2 : Weight of density bottle filled with distilled water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W3 : Weight of pycnometer with crushed glass(1/3</a:t>
            </a:r>
            <a:r>
              <a:rPr 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W4 : Weight of pycnometer with crushed glass &amp; distilled water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BB55E3-6F06-B7C7-D9E9-F9A421E308DC}"/>
              </a:ext>
            </a:extLst>
          </p:cNvPr>
          <p:cNvSpPr txBox="1"/>
          <p:nvPr/>
        </p:nvSpPr>
        <p:spPr>
          <a:xfrm>
            <a:off x="6128901" y="4355274"/>
            <a:ext cx="2124636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Average= 2.68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CA7261-4DD0-6C37-76C0-39BCF4D2437F}"/>
              </a:ext>
            </a:extLst>
          </p:cNvPr>
          <p:cNvSpPr txBox="1"/>
          <p:nvPr/>
        </p:nvSpPr>
        <p:spPr>
          <a:xfrm>
            <a:off x="1308846" y="1689901"/>
            <a:ext cx="7279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1.</a:t>
            </a:r>
            <a:r>
              <a:rPr lang="en-US" sz="2800" b="1" u="sng" dirty="0"/>
              <a:t>Crushed Glass </a:t>
            </a:r>
            <a:r>
              <a:rPr lang="en-US" sz="2800" dirty="0"/>
              <a:t>(Density Bottle)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655568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7EC959-4FDD-78C7-CEEA-9681EC780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25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4F005C-F50A-05F4-7757-22848A9D3B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786" y="1152908"/>
            <a:ext cx="2929971" cy="26570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C910BA-0CB6-2DC7-1A4E-F818D3FBBC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801" y="1152908"/>
            <a:ext cx="2929971" cy="27476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DB2EB8-DB6C-960A-7BBA-ADD17D4245E8}"/>
              </a:ext>
            </a:extLst>
          </p:cNvPr>
          <p:cNvSpPr txBox="1"/>
          <p:nvPr/>
        </p:nvSpPr>
        <p:spPr>
          <a:xfrm>
            <a:off x="1577786" y="4186518"/>
            <a:ext cx="2929971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Crushed Glass retained on 1.5mm sieve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3A65A-AB36-7788-5222-3DD61C0C625D}"/>
              </a:ext>
            </a:extLst>
          </p:cNvPr>
          <p:cNvSpPr txBox="1"/>
          <p:nvPr/>
        </p:nvSpPr>
        <p:spPr>
          <a:xfrm>
            <a:off x="5702801" y="4186518"/>
            <a:ext cx="2929971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Crushed Glass &amp; Density Bottle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92629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6B936-AF44-C6AF-AEED-41FEA3EF9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921" y="545302"/>
            <a:ext cx="7799293" cy="715328"/>
          </a:xfrm>
        </p:spPr>
        <p:txBody>
          <a:bodyPr/>
          <a:lstStyle/>
          <a:p>
            <a:r>
              <a:rPr lang="en-US" sz="3600" u="sng" dirty="0">
                <a:solidFill>
                  <a:srgbClr val="FF0000"/>
                </a:solidFill>
              </a:rPr>
              <a:t>Specific Gravity Test</a:t>
            </a:r>
            <a:r>
              <a:rPr lang="en-US" sz="3600" u="sng" dirty="0"/>
              <a:t>: </a:t>
            </a:r>
            <a:endParaRPr lang="en-IN" u="sng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41CDFE2-E737-095D-A930-E6D1CC9177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6344288"/>
              </p:ext>
            </p:extLst>
          </p:nvPr>
        </p:nvGraphicFramePr>
        <p:xfrm>
          <a:off x="1096205" y="1851454"/>
          <a:ext cx="7545770" cy="175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6686">
                  <a:extLst>
                    <a:ext uri="{9D8B030D-6E8A-4147-A177-3AD203B41FA5}">
                      <a16:colId xmlns:a16="http://schemas.microsoft.com/office/drawing/2014/main" val="922894467"/>
                    </a:ext>
                  </a:extLst>
                </a:gridCol>
                <a:gridCol w="1135885">
                  <a:extLst>
                    <a:ext uri="{9D8B030D-6E8A-4147-A177-3AD203B41FA5}">
                      <a16:colId xmlns:a16="http://schemas.microsoft.com/office/drawing/2014/main" val="3645200054"/>
                    </a:ext>
                  </a:extLst>
                </a:gridCol>
                <a:gridCol w="1154611">
                  <a:extLst>
                    <a:ext uri="{9D8B030D-6E8A-4147-A177-3AD203B41FA5}">
                      <a16:colId xmlns:a16="http://schemas.microsoft.com/office/drawing/2014/main" val="3065116183"/>
                    </a:ext>
                  </a:extLst>
                </a:gridCol>
                <a:gridCol w="1281953">
                  <a:extLst>
                    <a:ext uri="{9D8B030D-6E8A-4147-A177-3AD203B41FA5}">
                      <a16:colId xmlns:a16="http://schemas.microsoft.com/office/drawing/2014/main" val="2931263962"/>
                    </a:ext>
                  </a:extLst>
                </a:gridCol>
                <a:gridCol w="1246094">
                  <a:extLst>
                    <a:ext uri="{9D8B030D-6E8A-4147-A177-3AD203B41FA5}">
                      <a16:colId xmlns:a16="http://schemas.microsoft.com/office/drawing/2014/main" val="2305534624"/>
                    </a:ext>
                  </a:extLst>
                </a:gridCol>
                <a:gridCol w="1640541">
                  <a:extLst>
                    <a:ext uri="{9D8B030D-6E8A-4147-A177-3AD203B41FA5}">
                      <a16:colId xmlns:a16="http://schemas.microsoft.com/office/drawing/2014/main" val="7156574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W1 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W2 (gm)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W3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W4 (gm)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Gravity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86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0508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1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1823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563223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CFA115-503C-03B8-1B0A-82FE9B1FB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26</a:t>
            </a:fld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202EB6-0B54-2BED-2C02-332E9F69A005}"/>
              </a:ext>
            </a:extLst>
          </p:cNvPr>
          <p:cNvSpPr txBox="1"/>
          <p:nvPr/>
        </p:nvSpPr>
        <p:spPr>
          <a:xfrm>
            <a:off x="1016014" y="3753208"/>
            <a:ext cx="431055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size : 20 mm passed and 12.5 retained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W1 : Mass of clean dried pycnometer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W2 : Mass of pycnometer filled with distilled water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W3 : Mass of pycnometer with bitumen waste (1/3</a:t>
            </a:r>
            <a:r>
              <a:rPr lang="en-US" sz="18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W4 : Mass of pycnometer with bitumen waste &amp; distilled water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A66BD0-1EB4-9541-CF18-D9DFF96F9E3C}"/>
              </a:ext>
            </a:extLst>
          </p:cNvPr>
          <p:cNvSpPr txBox="1"/>
          <p:nvPr/>
        </p:nvSpPr>
        <p:spPr>
          <a:xfrm>
            <a:off x="5809129" y="3681110"/>
            <a:ext cx="2832846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Average = 2.5 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DCD16B-06FB-BD7E-EAA6-36E780BBE334}"/>
              </a:ext>
            </a:extLst>
          </p:cNvPr>
          <p:cNvSpPr txBox="1"/>
          <p:nvPr/>
        </p:nvSpPr>
        <p:spPr>
          <a:xfrm>
            <a:off x="511228" y="1260630"/>
            <a:ext cx="8025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2.  </a:t>
            </a:r>
            <a:r>
              <a:rPr lang="en-US" sz="2800" b="1" u="sng" dirty="0"/>
              <a:t>Reclaimed Asphalt </a:t>
            </a:r>
            <a:r>
              <a:rPr lang="en-US" sz="2800" dirty="0"/>
              <a:t>(Pycnometer)</a:t>
            </a: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E3CCE6-2D49-D697-BFC0-6A5A5E8D24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506" y="4155779"/>
            <a:ext cx="1809947" cy="21178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327457-F4E7-F05B-0C2C-C02E9BB5B362}"/>
              </a:ext>
            </a:extLst>
          </p:cNvPr>
          <p:cNvSpPr txBox="1"/>
          <p:nvPr/>
        </p:nvSpPr>
        <p:spPr>
          <a:xfrm>
            <a:off x="5988423" y="6378937"/>
            <a:ext cx="2877671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Reclaimed Asphalt</a:t>
            </a:r>
            <a:endParaRPr lang="en-IN" dirty="0"/>
          </a:p>
        </p:txBody>
      </p:sp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441CDFE2-E737-095D-A930-E6D1CC9177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6344288"/>
              </p:ext>
            </p:extLst>
          </p:nvPr>
        </p:nvGraphicFramePr>
        <p:xfrm>
          <a:off x="1096205" y="1856180"/>
          <a:ext cx="7545770" cy="175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6686">
                  <a:extLst>
                    <a:ext uri="{9D8B030D-6E8A-4147-A177-3AD203B41FA5}">
                      <a16:colId xmlns:a16="http://schemas.microsoft.com/office/drawing/2014/main" val="922894467"/>
                    </a:ext>
                  </a:extLst>
                </a:gridCol>
                <a:gridCol w="1135885">
                  <a:extLst>
                    <a:ext uri="{9D8B030D-6E8A-4147-A177-3AD203B41FA5}">
                      <a16:colId xmlns:a16="http://schemas.microsoft.com/office/drawing/2014/main" val="3645200054"/>
                    </a:ext>
                  </a:extLst>
                </a:gridCol>
                <a:gridCol w="1154611">
                  <a:extLst>
                    <a:ext uri="{9D8B030D-6E8A-4147-A177-3AD203B41FA5}">
                      <a16:colId xmlns:a16="http://schemas.microsoft.com/office/drawing/2014/main" val="3065116183"/>
                    </a:ext>
                  </a:extLst>
                </a:gridCol>
                <a:gridCol w="1281953">
                  <a:extLst>
                    <a:ext uri="{9D8B030D-6E8A-4147-A177-3AD203B41FA5}">
                      <a16:colId xmlns:a16="http://schemas.microsoft.com/office/drawing/2014/main" val="2931263962"/>
                    </a:ext>
                  </a:extLst>
                </a:gridCol>
                <a:gridCol w="1246094">
                  <a:extLst>
                    <a:ext uri="{9D8B030D-6E8A-4147-A177-3AD203B41FA5}">
                      <a16:colId xmlns:a16="http://schemas.microsoft.com/office/drawing/2014/main" val="2305534624"/>
                    </a:ext>
                  </a:extLst>
                </a:gridCol>
                <a:gridCol w="1640541">
                  <a:extLst>
                    <a:ext uri="{9D8B030D-6E8A-4147-A177-3AD203B41FA5}">
                      <a16:colId xmlns:a16="http://schemas.microsoft.com/office/drawing/2014/main" val="7156574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W1 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W2 (gm)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W3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W4 (gm)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Gravity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86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0508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1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1823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5632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96325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7327" y="94004"/>
            <a:ext cx="7167074" cy="1187865"/>
          </a:xfrm>
        </p:spPr>
        <p:txBody>
          <a:bodyPr>
            <a:normAutofit/>
          </a:bodyPr>
          <a:lstStyle/>
          <a:p>
            <a:r>
              <a:rPr lang="en-US" sz="3500" u="sng" dirty="0">
                <a:solidFill>
                  <a:srgbClr val="FF0000"/>
                </a:solidFill>
              </a:rPr>
              <a:t>Specific Gravity Test </a:t>
            </a:r>
            <a:r>
              <a:rPr lang="en-US" dirty="0"/>
              <a:t>:</a:t>
            </a:r>
            <a:br>
              <a:rPr lang="en-US" dirty="0"/>
            </a:br>
            <a:r>
              <a:rPr lang="en-US" sz="2800" b="1" dirty="0"/>
              <a:t>3. </a:t>
            </a:r>
            <a:r>
              <a:rPr lang="en-US" sz="2800" b="1" u="sng" dirty="0"/>
              <a:t>Waste Concrete </a:t>
            </a:r>
            <a:r>
              <a:rPr lang="en-US" sz="2800" dirty="0"/>
              <a:t>(Using </a:t>
            </a:r>
            <a:r>
              <a:rPr lang="en-US" sz="2800" dirty="0" err="1"/>
              <a:t>Pycnometer</a:t>
            </a:r>
            <a:r>
              <a:rPr lang="en-US" sz="2800" dirty="0"/>
              <a:t>)</a:t>
            </a:r>
            <a:endParaRPr lang="en-IN" sz="28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5181455"/>
              </p:ext>
            </p:extLst>
          </p:nvPr>
        </p:nvGraphicFramePr>
        <p:xfrm>
          <a:off x="709300" y="1342254"/>
          <a:ext cx="8169780" cy="23688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16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16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16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16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616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0873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Sample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W1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W2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W3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W4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Specific Gravity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4833"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1544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1579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4833"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1543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1578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4833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1546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27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267121" y="4016303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size : 20 mm passed and 12.5 retained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W1 : Mass of clean dried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W2 : Mass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filled with distilled water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W3 : Mass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waste concrete (1/3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W4 : Mass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waste concrete &amp; distilled water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83708" y="3737634"/>
            <a:ext cx="2495372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Average=1.06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99" t="2053" r="6635" b="6869"/>
          <a:stretch/>
        </p:blipFill>
        <p:spPr>
          <a:xfrm>
            <a:off x="6658466" y="4281442"/>
            <a:ext cx="1945855" cy="241303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70261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095" y="147338"/>
            <a:ext cx="7173161" cy="1280890"/>
          </a:xfrm>
        </p:spPr>
        <p:txBody>
          <a:bodyPr/>
          <a:lstStyle/>
          <a:p>
            <a:r>
              <a:rPr lang="en-IN" sz="3500" u="sng" dirty="0">
                <a:solidFill>
                  <a:srgbClr val="FF0000"/>
                </a:solidFill>
              </a:rPr>
              <a:t>Specific Gravity Test </a:t>
            </a:r>
            <a:r>
              <a:rPr lang="en-IN" dirty="0"/>
              <a:t>:</a:t>
            </a:r>
            <a:br>
              <a:rPr lang="en-IN" dirty="0"/>
            </a:br>
            <a:r>
              <a:rPr lang="en-IN" sz="2800" b="1" dirty="0"/>
              <a:t>4. </a:t>
            </a:r>
            <a:r>
              <a:rPr lang="en-IN" sz="2800" b="1" u="sng" dirty="0"/>
              <a:t>Iron Slag </a:t>
            </a:r>
            <a:r>
              <a:rPr lang="en-IN" sz="2800" b="1" dirty="0"/>
              <a:t>: </a:t>
            </a:r>
            <a:r>
              <a:rPr lang="en-IN" sz="2800" dirty="0"/>
              <a:t>(Using </a:t>
            </a:r>
            <a:r>
              <a:rPr lang="en-IN" sz="2800" dirty="0" err="1"/>
              <a:t>Pycnometer</a:t>
            </a:r>
            <a:r>
              <a:rPr lang="en-IN" sz="2800" dirty="0"/>
              <a:t>)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0031555"/>
              </p:ext>
            </p:extLst>
          </p:nvPr>
        </p:nvGraphicFramePr>
        <p:xfrm>
          <a:off x="803719" y="1298962"/>
          <a:ext cx="8066814" cy="23436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44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4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44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44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444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444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7642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Sample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W1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W2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W3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W4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Specific Gravity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428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1946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3.39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428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1945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3.46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428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1944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3.40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28</a:t>
            </a:fld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6340979" y="3674691"/>
            <a:ext cx="2546647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Average=3.41</a:t>
            </a:r>
          </a:p>
        </p:txBody>
      </p:sp>
      <p:sp>
        <p:nvSpPr>
          <p:cNvPr id="8" name="Rectangle 7"/>
          <p:cNvSpPr/>
          <p:nvPr/>
        </p:nvSpPr>
        <p:spPr>
          <a:xfrm>
            <a:off x="1096206" y="4272677"/>
            <a:ext cx="442437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size : 20 mm passed and 12.5 retained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W1 : Mass of clean dried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W2 : Mass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filled with distilled water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W3 : Mass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iron slag (1/3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W4 : Mass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Pycnometer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iron slag &amp; distilled water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849" y="4393462"/>
            <a:ext cx="1705219" cy="224662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5080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B1F3D-AE3C-9515-9D75-B059B08BC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670" y="325925"/>
            <a:ext cx="7790329" cy="1059255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(B). </a:t>
            </a:r>
            <a:r>
              <a:rPr lang="en-US" sz="4000" b="1" u="sng" dirty="0">
                <a:solidFill>
                  <a:srgbClr val="FF0000"/>
                </a:solidFill>
              </a:rPr>
              <a:t>Impact Value test </a:t>
            </a:r>
            <a:br>
              <a:rPr lang="en-US" sz="3200" b="1" u="sng" dirty="0">
                <a:solidFill>
                  <a:srgbClr val="FF0000"/>
                </a:solidFill>
              </a:rPr>
            </a:br>
            <a:r>
              <a:rPr lang="en-US" sz="3200" b="1" dirty="0"/>
              <a:t>1.</a:t>
            </a:r>
            <a:r>
              <a:rPr lang="en-US" sz="3200" b="1" u="sng" dirty="0"/>
              <a:t>Waste Concrete </a:t>
            </a:r>
            <a:r>
              <a:rPr lang="en-US" sz="3200" b="1" dirty="0"/>
              <a:t>:-</a:t>
            </a:r>
            <a:endParaRPr lang="en-IN" sz="3200" b="1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103D002-14FF-144D-E9C2-719F11FB7A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2748524"/>
              </p:ext>
            </p:extLst>
          </p:nvPr>
        </p:nvGraphicFramePr>
        <p:xfrm>
          <a:off x="1235028" y="2090198"/>
          <a:ext cx="7299372" cy="35119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0942">
                  <a:extLst>
                    <a:ext uri="{9D8B030D-6E8A-4147-A177-3AD203B41FA5}">
                      <a16:colId xmlns:a16="http://schemas.microsoft.com/office/drawing/2014/main" val="2840414871"/>
                    </a:ext>
                  </a:extLst>
                </a:gridCol>
                <a:gridCol w="1255058">
                  <a:extLst>
                    <a:ext uri="{9D8B030D-6E8A-4147-A177-3AD203B41FA5}">
                      <a16:colId xmlns:a16="http://schemas.microsoft.com/office/drawing/2014/main" val="297447066"/>
                    </a:ext>
                  </a:extLst>
                </a:gridCol>
                <a:gridCol w="1363686">
                  <a:extLst>
                    <a:ext uri="{9D8B030D-6E8A-4147-A177-3AD203B41FA5}">
                      <a16:colId xmlns:a16="http://schemas.microsoft.com/office/drawing/2014/main" val="3254103354"/>
                    </a:ext>
                  </a:extLst>
                </a:gridCol>
                <a:gridCol w="1216562">
                  <a:extLst>
                    <a:ext uri="{9D8B030D-6E8A-4147-A177-3AD203B41FA5}">
                      <a16:colId xmlns:a16="http://schemas.microsoft.com/office/drawing/2014/main" val="2834740747"/>
                    </a:ext>
                  </a:extLst>
                </a:gridCol>
                <a:gridCol w="1216562">
                  <a:extLst>
                    <a:ext uri="{9D8B030D-6E8A-4147-A177-3AD203B41FA5}">
                      <a16:colId xmlns:a16="http://schemas.microsoft.com/office/drawing/2014/main" val="574581804"/>
                    </a:ext>
                  </a:extLst>
                </a:gridCol>
                <a:gridCol w="1216562">
                  <a:extLst>
                    <a:ext uri="{9D8B030D-6E8A-4147-A177-3AD203B41FA5}">
                      <a16:colId xmlns:a16="http://schemas.microsoft.com/office/drawing/2014/main" val="2795904180"/>
                    </a:ext>
                  </a:extLst>
                </a:gridCol>
              </a:tblGrid>
              <a:tr h="305098">
                <a:tc>
                  <a:txBody>
                    <a:bodyPr/>
                    <a:lstStyle/>
                    <a:p>
                      <a:r>
                        <a:rPr lang="en-US" b="1" dirty="0"/>
                        <a:t>Sample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of measuring cylinder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(A)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measuring cylinder + aggregate</a:t>
                      </a:r>
                    </a:p>
                    <a:p>
                      <a:pPr algn="l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(B)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of aggregate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(W1) 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(B-A)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aggregate passed 2.36mm sieve (W2)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 value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W2/W1 *100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999995231"/>
                  </a:ext>
                </a:extLst>
              </a:tr>
              <a:tr h="538181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1157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30.32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879083"/>
                  </a:ext>
                </a:extLst>
              </a:tr>
              <a:tr h="53818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1158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28.41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216506"/>
                  </a:ext>
                </a:extLst>
              </a:tr>
              <a:tr h="538181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1156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29.71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968004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82A3D5-7513-2BF8-5458-42FB9ED20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29</a:t>
            </a:fld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EA273A-7D8A-BB1E-0203-584490DBA19C}"/>
              </a:ext>
            </a:extLst>
          </p:cNvPr>
          <p:cNvSpPr txBox="1"/>
          <p:nvPr/>
        </p:nvSpPr>
        <p:spPr>
          <a:xfrm>
            <a:off x="6087035" y="5650519"/>
            <a:ext cx="2447365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Average = 29.48%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00963D-DBF1-AE60-431C-AC181D192161}"/>
              </a:ext>
            </a:extLst>
          </p:cNvPr>
          <p:cNvSpPr txBox="1"/>
          <p:nvPr/>
        </p:nvSpPr>
        <p:spPr>
          <a:xfrm>
            <a:off x="1235028" y="1547679"/>
            <a:ext cx="7299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Sample Size : 12.5 mm passed &amp; 10mm retained</a:t>
            </a:r>
            <a:endParaRPr lang="en-IN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2DAB94-59C0-6826-9ED4-67FCCDF7BBF8}"/>
              </a:ext>
            </a:extLst>
          </p:cNvPr>
          <p:cNvSpPr txBox="1"/>
          <p:nvPr/>
        </p:nvSpPr>
        <p:spPr>
          <a:xfrm>
            <a:off x="1235028" y="6019992"/>
            <a:ext cx="7541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The impact value of above sample was satisfactory for road surfacing 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793026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7D5E4-8C00-0F1C-21D1-7D203EB53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636" y="668991"/>
            <a:ext cx="3082364" cy="625289"/>
          </a:xfrm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chemeClr val="bg2">
                    <a:lumMod val="10000"/>
                  </a:schemeClr>
                </a:solidFill>
              </a:rPr>
              <a:t>OBJECTIVE</a:t>
            </a:r>
            <a:endParaRPr lang="en-IN" b="1" u="sng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9E5E3-482E-FEB6-46C7-71E21CBEB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37" y="1473573"/>
            <a:ext cx="4953745" cy="4981015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Investigation of waste materials or byproduct or recycled materials.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test various properties of materials in the lab to be used for road construction.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of the test results to evaluate suitability of recycled materials for road construction.</a:t>
            </a:r>
          </a:p>
        </p:txBody>
      </p:sp>
      <p:pic>
        <p:nvPicPr>
          <p:cNvPr id="1026" name="Picture 2" descr="Alternative materials used for road construction - Constro Facilitator">
            <a:extLst>
              <a:ext uri="{FF2B5EF4-FFF2-40B4-BE49-F238E27FC236}">
                <a16:creationId xmlns:a16="http://schemas.microsoft.com/office/drawing/2014/main" id="{3B7E9708-F049-1D90-EC34-1AF37E01B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082" y="1152908"/>
            <a:ext cx="3516032" cy="5160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6A516-3697-85A6-4D78-A72E572F7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5456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3380BD-2289-AAA1-3227-D10B45570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30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CC3960-AE61-3008-630F-9C462158D3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920" y="760888"/>
            <a:ext cx="2820680" cy="18803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C9AC10-F1FE-AE4F-967D-81E16379F1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293" y="760889"/>
            <a:ext cx="2973081" cy="1880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1CA303-358E-5C97-39B3-3F4478B27168}"/>
              </a:ext>
            </a:extLst>
          </p:cNvPr>
          <p:cNvSpPr txBox="1"/>
          <p:nvPr/>
        </p:nvSpPr>
        <p:spPr>
          <a:xfrm>
            <a:off x="1598919" y="2782669"/>
            <a:ext cx="2820681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Wt. of waste concrete in cylindrical measure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0F17E0-892D-AFF8-0825-EFB00555AEF2}"/>
              </a:ext>
            </a:extLst>
          </p:cNvPr>
          <p:cNvSpPr txBox="1"/>
          <p:nvPr/>
        </p:nvSpPr>
        <p:spPr>
          <a:xfrm>
            <a:off x="5513293" y="2764304"/>
            <a:ext cx="3053762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Wt. of concrete passed by 2.36mm sieve</a:t>
            </a: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18A114-CDE6-1F13-6AB0-B67448D65D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047" y="3552086"/>
            <a:ext cx="4936898" cy="264121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1E3E6C-1A7A-4746-7E6E-D8B163095133}"/>
              </a:ext>
            </a:extLst>
          </p:cNvPr>
          <p:cNvSpPr txBox="1"/>
          <p:nvPr/>
        </p:nvSpPr>
        <p:spPr>
          <a:xfrm>
            <a:off x="2528047" y="6306116"/>
            <a:ext cx="4936898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Sieve of waste Concrete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52008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EB0AE-96CA-986B-02EB-87D9A7B00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741" y="624110"/>
            <a:ext cx="7148660" cy="1280890"/>
          </a:xfrm>
        </p:spPr>
        <p:txBody>
          <a:bodyPr/>
          <a:lstStyle/>
          <a:p>
            <a:r>
              <a:rPr lang="en-US" sz="3600" b="1" u="sng" dirty="0">
                <a:solidFill>
                  <a:srgbClr val="FF0000"/>
                </a:solidFill>
              </a:rPr>
              <a:t>Impact Value test </a:t>
            </a:r>
            <a:r>
              <a:rPr lang="en-US" sz="3600" b="1" u="sng" dirty="0"/>
              <a:t>: </a:t>
            </a:r>
            <a:br>
              <a:rPr lang="en-US" sz="3600" b="1" u="sng" dirty="0"/>
            </a:br>
            <a:r>
              <a:rPr lang="en-US" sz="3600" b="1" dirty="0"/>
              <a:t>2. </a:t>
            </a:r>
            <a:r>
              <a:rPr lang="en-US" sz="3200" b="1" u="sng" dirty="0"/>
              <a:t>Reclaimed Asphalt </a:t>
            </a:r>
            <a:r>
              <a:rPr lang="en-US" sz="3200" b="1" dirty="0"/>
              <a:t>:-</a:t>
            </a:r>
            <a:endParaRPr lang="en-IN" sz="32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69B7216-43CE-2963-8CE1-9D8BF37538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5788086"/>
              </p:ext>
            </p:extLst>
          </p:nvPr>
        </p:nvGraphicFramePr>
        <p:xfrm>
          <a:off x="1096206" y="2736915"/>
          <a:ext cx="7697574" cy="27051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2929">
                  <a:extLst>
                    <a:ext uri="{9D8B030D-6E8A-4147-A177-3AD203B41FA5}">
                      <a16:colId xmlns:a16="http://schemas.microsoft.com/office/drawing/2014/main" val="1270127466"/>
                    </a:ext>
                  </a:extLst>
                </a:gridCol>
                <a:gridCol w="1282929">
                  <a:extLst>
                    <a:ext uri="{9D8B030D-6E8A-4147-A177-3AD203B41FA5}">
                      <a16:colId xmlns:a16="http://schemas.microsoft.com/office/drawing/2014/main" val="1760739192"/>
                    </a:ext>
                  </a:extLst>
                </a:gridCol>
                <a:gridCol w="1282929">
                  <a:extLst>
                    <a:ext uri="{9D8B030D-6E8A-4147-A177-3AD203B41FA5}">
                      <a16:colId xmlns:a16="http://schemas.microsoft.com/office/drawing/2014/main" val="437845281"/>
                    </a:ext>
                  </a:extLst>
                </a:gridCol>
                <a:gridCol w="1282929">
                  <a:extLst>
                    <a:ext uri="{9D8B030D-6E8A-4147-A177-3AD203B41FA5}">
                      <a16:colId xmlns:a16="http://schemas.microsoft.com/office/drawing/2014/main" val="1403505386"/>
                    </a:ext>
                  </a:extLst>
                </a:gridCol>
                <a:gridCol w="1282929">
                  <a:extLst>
                    <a:ext uri="{9D8B030D-6E8A-4147-A177-3AD203B41FA5}">
                      <a16:colId xmlns:a16="http://schemas.microsoft.com/office/drawing/2014/main" val="1229324475"/>
                    </a:ext>
                  </a:extLst>
                </a:gridCol>
                <a:gridCol w="1282929">
                  <a:extLst>
                    <a:ext uri="{9D8B030D-6E8A-4147-A177-3AD203B41FA5}">
                      <a16:colId xmlns:a16="http://schemas.microsoft.com/office/drawing/2014/main" val="40579419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Sample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of measuring cylinder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(A)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measuring cylinder + aggregate</a:t>
                      </a:r>
                    </a:p>
                    <a:p>
                      <a:pPr algn="l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(B)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of aggregate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(W1) 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(B-A)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aggregate passed 2.36mm sieve (W2)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 value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W2/W1 *100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465852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14.06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891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1176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15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67784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3A41CE-C51B-012E-D341-CD92394AD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31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45401F-38A2-5C37-FD15-CDE8C1577A80}"/>
              </a:ext>
            </a:extLst>
          </p:cNvPr>
          <p:cNvSpPr txBox="1"/>
          <p:nvPr/>
        </p:nvSpPr>
        <p:spPr>
          <a:xfrm>
            <a:off x="1018095" y="2092751"/>
            <a:ext cx="6570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Sample Size : 12.5 passed &amp; 10mm retained</a:t>
            </a:r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5435E8-FC01-DF8A-210B-099FF98469EB}"/>
              </a:ext>
            </a:extLst>
          </p:cNvPr>
          <p:cNvSpPr txBox="1"/>
          <p:nvPr/>
        </p:nvSpPr>
        <p:spPr>
          <a:xfrm>
            <a:off x="6240544" y="5524107"/>
            <a:ext cx="2553236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Average = 15.01% 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F0F5AA-75D4-0DC5-D9E0-E0389D523635}"/>
              </a:ext>
            </a:extLst>
          </p:cNvPr>
          <p:cNvSpPr/>
          <p:nvPr/>
        </p:nvSpPr>
        <p:spPr>
          <a:xfrm>
            <a:off x="6240544" y="5442015"/>
            <a:ext cx="2553236" cy="451424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D6AD17-F4B2-32E2-C843-6EF58EB176B6}"/>
              </a:ext>
            </a:extLst>
          </p:cNvPr>
          <p:cNvSpPr txBox="1"/>
          <p:nvPr/>
        </p:nvSpPr>
        <p:spPr>
          <a:xfrm>
            <a:off x="1096206" y="6042581"/>
            <a:ext cx="7697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So the above aggregate had strong impact value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608538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65" y="256374"/>
            <a:ext cx="7477570" cy="1068224"/>
          </a:xfrm>
        </p:spPr>
        <p:txBody>
          <a:bodyPr>
            <a:normAutofit fontScale="90000"/>
          </a:bodyPr>
          <a:lstStyle/>
          <a:p>
            <a:r>
              <a:rPr lang="en-IN" sz="3500" u="sng" dirty="0">
                <a:solidFill>
                  <a:srgbClr val="FF0000"/>
                </a:solidFill>
              </a:rPr>
              <a:t>Impact Value Test </a:t>
            </a:r>
            <a:r>
              <a:rPr lang="en-IN" dirty="0"/>
              <a:t>:</a:t>
            </a:r>
            <a:br>
              <a:rPr lang="en-IN" dirty="0"/>
            </a:br>
            <a:r>
              <a:rPr lang="en-IN" b="1" dirty="0"/>
              <a:t>3. </a:t>
            </a:r>
            <a:r>
              <a:rPr lang="en-IN" b="1" u="sng" dirty="0"/>
              <a:t>Iron Slag </a:t>
            </a:r>
            <a:r>
              <a:rPr lang="en-IN" b="1" dirty="0"/>
              <a:t>:-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6206" y="1432845"/>
            <a:ext cx="7477570" cy="319043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Sample Size : 12.5 mm sieve passed &amp; 10 mm sieve retained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32</a:t>
            </a:fld>
            <a:endParaRPr lang="en-IN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348696"/>
              </p:ext>
            </p:extLst>
          </p:nvPr>
        </p:nvGraphicFramePr>
        <p:xfrm>
          <a:off x="959468" y="1860135"/>
          <a:ext cx="7911066" cy="3365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85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85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85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85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185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185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42658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of measuring cylinder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(A)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measuring cylinder + aggregate</a:t>
                      </a:r>
                    </a:p>
                    <a:p>
                      <a:pPr algn="l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(B)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of aggregate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(W1) 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(B-A)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aggregate passed 2.36mm sieve (W2)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 value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</a:p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W2/W1 *100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658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1264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9.11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658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1257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8.22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658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1266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9.58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375163" y="5298393"/>
            <a:ext cx="2495372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Average = 8.97</a:t>
            </a:r>
          </a:p>
        </p:txBody>
      </p:sp>
      <p:sp>
        <p:nvSpPr>
          <p:cNvPr id="8" name="Rectangle 7"/>
          <p:cNvSpPr/>
          <p:nvPr/>
        </p:nvSpPr>
        <p:spPr>
          <a:xfrm>
            <a:off x="1392964" y="5977221"/>
            <a:ext cx="70844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So the above aggregate had exceptionally strong impact value.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3964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929" y="353086"/>
            <a:ext cx="7396681" cy="1294646"/>
          </a:xfrm>
        </p:spPr>
        <p:txBody>
          <a:bodyPr>
            <a:normAutofit/>
          </a:bodyPr>
          <a:lstStyle/>
          <a:p>
            <a:r>
              <a:rPr lang="en-US" sz="3200" dirty="0"/>
              <a:t>(C). </a:t>
            </a:r>
            <a:r>
              <a:rPr lang="en-US" sz="3400" u="sng" dirty="0">
                <a:solidFill>
                  <a:srgbClr val="FF0000"/>
                </a:solidFill>
              </a:rPr>
              <a:t>Los Angeles Abrasion Test </a:t>
            </a:r>
            <a:r>
              <a:rPr lang="en-US" sz="3200" dirty="0">
                <a:solidFill>
                  <a:schemeClr val="tx1"/>
                </a:solidFill>
              </a:rPr>
              <a:t>:-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   </a:t>
            </a:r>
            <a:r>
              <a:rPr lang="en-US" sz="3200" b="1" dirty="0">
                <a:solidFill>
                  <a:schemeClr val="tx1"/>
                </a:solidFill>
              </a:rPr>
              <a:t>1. </a:t>
            </a:r>
            <a:r>
              <a:rPr lang="en-US" sz="3200" b="1" u="sng" dirty="0">
                <a:solidFill>
                  <a:schemeClr val="tx1"/>
                </a:solidFill>
              </a:rPr>
              <a:t>Waste Concrete </a:t>
            </a:r>
            <a:r>
              <a:rPr lang="en-US" sz="2800" b="1" dirty="0">
                <a:solidFill>
                  <a:schemeClr val="tx1"/>
                </a:solidFill>
              </a:rPr>
              <a:t>:-</a:t>
            </a:r>
            <a:endParaRPr lang="en-IN" sz="2800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1929" y="1538243"/>
            <a:ext cx="7396681" cy="510183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Abrasion is a measure of resistance to hardness and abrasion resistance such as crushing.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3A3A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 suitability of aggregates for different road constructions can be judged as per IRC specifications as given below.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33</a:t>
            </a:fld>
            <a:endParaRPr lang="en-I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0D98591-AD64-0AA8-77BE-700D43014B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1697960"/>
              </p:ext>
            </p:extLst>
          </p:nvPr>
        </p:nvGraphicFramePr>
        <p:xfrm>
          <a:off x="1575480" y="3035406"/>
          <a:ext cx="7333130" cy="35132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9223">
                  <a:extLst>
                    <a:ext uri="{9D8B030D-6E8A-4147-A177-3AD203B41FA5}">
                      <a16:colId xmlns:a16="http://schemas.microsoft.com/office/drawing/2014/main" val="60850754"/>
                    </a:ext>
                  </a:extLst>
                </a:gridCol>
                <a:gridCol w="3601231">
                  <a:extLst>
                    <a:ext uri="{9D8B030D-6E8A-4147-A177-3AD203B41FA5}">
                      <a16:colId xmlns:a16="http://schemas.microsoft.com/office/drawing/2014/main" val="428659211"/>
                    </a:ext>
                  </a:extLst>
                </a:gridCol>
                <a:gridCol w="2772676">
                  <a:extLst>
                    <a:ext uri="{9D8B030D-6E8A-4147-A177-3AD203B41FA5}">
                      <a16:colId xmlns:a16="http://schemas.microsoft.com/office/drawing/2014/main" val="3637107685"/>
                    </a:ext>
                  </a:extLst>
                </a:gridCol>
              </a:tblGrid>
              <a:tr h="641553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No.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Types of Pavement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Max. permissible abrasion value In %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169568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WBM sub base course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193235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WBM with bituminous surfacing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777571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Bituminous bound macadam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976905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WBM surfacing course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577374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Bituminous penetration macadam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7883369"/>
                  </a:ext>
                </a:extLst>
              </a:tr>
              <a:tr h="641553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Bituminous surface dressing, cement concrete surface course 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21737"/>
                  </a:ext>
                </a:extLst>
              </a:tr>
              <a:tr h="37169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Bituminous concrete surface course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0450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45293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34</a:t>
            </a:fld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1392966" y="605698"/>
            <a:ext cx="7620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Results of Abrasion Test :-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797E7AC-796D-8B58-2607-D37F5AAD11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9092620"/>
              </p:ext>
            </p:extLst>
          </p:nvPr>
        </p:nvGraphicFramePr>
        <p:xfrm>
          <a:off x="1356794" y="1382061"/>
          <a:ext cx="7437164" cy="2214950"/>
        </p:xfrm>
        <a:graphic>
          <a:graphicData uri="http://schemas.openxmlformats.org/drawingml/2006/table">
            <a:tbl>
              <a:tblPr firstRow="1" lastRow="1" bandRow="1">
                <a:tableStyleId>{5940675A-B579-460E-94D1-54222C63F5DA}</a:tableStyleId>
              </a:tblPr>
              <a:tblGrid>
                <a:gridCol w="2974865">
                  <a:extLst>
                    <a:ext uri="{9D8B030D-6E8A-4147-A177-3AD203B41FA5}">
                      <a16:colId xmlns:a16="http://schemas.microsoft.com/office/drawing/2014/main" val="1037895968"/>
                    </a:ext>
                  </a:extLst>
                </a:gridCol>
                <a:gridCol w="1487433">
                  <a:extLst>
                    <a:ext uri="{9D8B030D-6E8A-4147-A177-3AD203B41FA5}">
                      <a16:colId xmlns:a16="http://schemas.microsoft.com/office/drawing/2014/main" val="941201437"/>
                    </a:ext>
                  </a:extLst>
                </a:gridCol>
                <a:gridCol w="1487433">
                  <a:extLst>
                    <a:ext uri="{9D8B030D-6E8A-4147-A177-3AD203B41FA5}">
                      <a16:colId xmlns:a16="http://schemas.microsoft.com/office/drawing/2014/main" val="3837803081"/>
                    </a:ext>
                  </a:extLst>
                </a:gridCol>
                <a:gridCol w="1487433">
                  <a:extLst>
                    <a:ext uri="{9D8B030D-6E8A-4147-A177-3AD203B41FA5}">
                      <a16:colId xmlns:a16="http://schemas.microsoft.com/office/drawing/2014/main" val="1565224440"/>
                    </a:ext>
                  </a:extLst>
                </a:gridCol>
              </a:tblGrid>
              <a:tr h="450969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sample (W1 gm)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28818350"/>
                  </a:ext>
                </a:extLst>
              </a:tr>
              <a:tr h="1043824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sample after abrasion &amp; passed 1.7mm sieve (W2 gm)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1460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1465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1461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771580807"/>
                  </a:ext>
                </a:extLst>
              </a:tr>
              <a:tr h="720157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wear (W1-W2)/W1 * 100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29.2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29.3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29.2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6016090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392966" y="4230168"/>
            <a:ext cx="7187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value we got was 29.23% which indicate that it was only suitable for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Bituminous concrete surface course </a:t>
            </a:r>
            <a:r>
              <a:rPr lang="en-US" dirty="0"/>
              <a:t>.(IS 2386-5)</a:t>
            </a:r>
          </a:p>
          <a:p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6221338" y="3674692"/>
            <a:ext cx="2538101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Average =29.23%</a:t>
            </a:r>
          </a:p>
        </p:txBody>
      </p:sp>
    </p:spTree>
    <p:extLst>
      <p:ext uri="{BB962C8B-B14F-4D97-AF65-F5344CB8AC3E}">
        <p14:creationId xmlns:p14="http://schemas.microsoft.com/office/powerpoint/2010/main" val="4506541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93" y="624110"/>
            <a:ext cx="7098707" cy="1280890"/>
          </a:xfrm>
        </p:spPr>
        <p:txBody>
          <a:bodyPr/>
          <a:lstStyle/>
          <a:p>
            <a:r>
              <a:rPr lang="en-US" sz="3500" dirty="0"/>
              <a:t>(D). </a:t>
            </a:r>
            <a:r>
              <a:rPr lang="en-US" sz="3500" u="sng" dirty="0">
                <a:solidFill>
                  <a:srgbClr val="FF0000"/>
                </a:solidFill>
              </a:rPr>
              <a:t>Water Absorption Test </a:t>
            </a:r>
            <a:r>
              <a:rPr lang="en-US" dirty="0">
                <a:solidFill>
                  <a:schemeClr val="tx1"/>
                </a:solidFill>
              </a:rPr>
              <a:t>:-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   </a:t>
            </a:r>
            <a:r>
              <a:rPr lang="en-US" sz="3200" b="1" dirty="0">
                <a:solidFill>
                  <a:schemeClr val="tx1"/>
                </a:solidFill>
              </a:rPr>
              <a:t>1. </a:t>
            </a:r>
            <a:r>
              <a:rPr lang="en-US" sz="3200" b="1" u="sng" dirty="0">
                <a:solidFill>
                  <a:schemeClr val="tx1"/>
                </a:solidFill>
              </a:rPr>
              <a:t>Waste Concrete </a:t>
            </a:r>
            <a:r>
              <a:rPr lang="en-US" sz="3200" b="1" dirty="0">
                <a:solidFill>
                  <a:schemeClr val="tx1"/>
                </a:solidFill>
              </a:rPr>
              <a:t>:-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5174" y="2133600"/>
            <a:ext cx="5725681" cy="3777622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Water absorption gives an idea on the internal structure of aggregate.</a:t>
            </a:r>
          </a:p>
          <a:p>
            <a:r>
              <a:rPr lang="en-US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Aggregates having more absorption are more porous in nature and are generally considered unsuitable.</a:t>
            </a:r>
          </a:p>
          <a:p>
            <a:r>
              <a:rPr lang="en-US" sz="2200" dirty="0">
                <a:solidFill>
                  <a:srgbClr val="3A3A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water absorption of aggregate ranges from  </a:t>
            </a:r>
            <a:r>
              <a:rPr lang="en-US" sz="2200" b="1" dirty="0">
                <a:solidFill>
                  <a:srgbClr val="3A3A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0.1 to 2% </a:t>
            </a:r>
            <a:r>
              <a:rPr lang="en-US" sz="2200" dirty="0">
                <a:solidFill>
                  <a:srgbClr val="3A3A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not more than that. (IS 2386 Part 3)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62970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149" y="624110"/>
            <a:ext cx="7107252" cy="597939"/>
          </a:xfrm>
        </p:spPr>
        <p:txBody>
          <a:bodyPr>
            <a:normAutofit/>
          </a:bodyPr>
          <a:lstStyle/>
          <a:p>
            <a:r>
              <a:rPr lang="en-IN" sz="3200" b="1" dirty="0">
                <a:solidFill>
                  <a:schemeClr val="tx1"/>
                </a:solidFill>
              </a:rPr>
              <a:t>Calculation &amp; Observation :-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0258827"/>
              </p:ext>
            </p:extLst>
          </p:nvPr>
        </p:nvGraphicFramePr>
        <p:xfrm>
          <a:off x="1096206" y="1469877"/>
          <a:ext cx="7885423" cy="27471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15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84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49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22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82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558467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Sample No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oven dried sample W1(</a:t>
                      </a:r>
                      <a:r>
                        <a:rPr lang="en-US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</a:t>
                      </a:r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saturated sample W2(</a:t>
                      </a:r>
                      <a:r>
                        <a:rPr lang="en-US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</a:t>
                      </a:r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Wt. of water absorbed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(W3=W2-W1) (</a:t>
                      </a:r>
                      <a:r>
                        <a:rPr lang="en-US" sz="20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</a:t>
                      </a:r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of Water</a:t>
                      </a:r>
                    </a:p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Absorption</a:t>
                      </a:r>
                    </a:p>
                    <a:p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(W3/W1*100)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28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196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4.08%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28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2.01%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128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198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3.03%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36</a:t>
            </a:fld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6212793" y="4324172"/>
            <a:ext cx="2803021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Average = 3.04%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24598" y="5170206"/>
            <a:ext cx="75288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The value obtained of both the sample is greater than 2% &amp; is not in the permissible limit.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504990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423" y="624110"/>
            <a:ext cx="7357928" cy="1280890"/>
          </a:xfrm>
        </p:spPr>
        <p:txBody>
          <a:bodyPr>
            <a:normAutofit/>
          </a:bodyPr>
          <a:lstStyle/>
          <a:p>
            <a:r>
              <a:rPr lang="en-IN" sz="3500" b="1" u="sng" dirty="0"/>
              <a:t>Tests Performed on Bituminous </a:t>
            </a:r>
            <a:r>
              <a:rPr lang="en-IN" sz="3500" b="1" dirty="0"/>
              <a:t>:-</a:t>
            </a:r>
            <a:br>
              <a:rPr lang="en-IN" sz="3500" b="1" dirty="0"/>
            </a:br>
            <a:r>
              <a:rPr lang="en-IN" sz="2800" dirty="0"/>
              <a:t>(A). </a:t>
            </a:r>
            <a:r>
              <a:rPr lang="en-IN" sz="2800" u="sng" dirty="0">
                <a:solidFill>
                  <a:srgbClr val="FF0000"/>
                </a:solidFill>
              </a:rPr>
              <a:t>Specific Gravity Test </a:t>
            </a:r>
            <a:r>
              <a:rPr lang="en-IN" sz="2800" dirty="0"/>
              <a:t>:-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8423" y="1905000"/>
            <a:ext cx="6819543" cy="328229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gravity is defined by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the ratio of the mass of a given   volume of the bituminous material to the mass of an equal volume of water, the temperature of both being specified at 27°C±0.1°C.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gravity is greatly influenced by the chemical composition of binder.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Increased amount of aromatic type compounds cause an increase in the specific gravity.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09192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376016"/>
            <a:ext cx="6589199" cy="564022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4419" y="3674692"/>
            <a:ext cx="3785787" cy="3042302"/>
          </a:xfrm>
        </p:spPr>
        <p:txBody>
          <a:bodyPr>
            <a:norm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  <a:r>
              <a:rPr lang="en-US" dirty="0"/>
              <a:t> = Mass of clean and dried density bottle</a:t>
            </a:r>
            <a:endParaRPr lang="en-IN" dirty="0"/>
          </a:p>
          <a:p>
            <a:r>
              <a:rPr lang="en-US" dirty="0"/>
              <a:t>W</a:t>
            </a:r>
            <a:r>
              <a:rPr lang="en-US" baseline="-25000" dirty="0"/>
              <a:t>2 </a:t>
            </a:r>
            <a:r>
              <a:rPr lang="en-US" dirty="0"/>
              <a:t>=</a:t>
            </a:r>
            <a:r>
              <a:rPr lang="en-US" baseline="-25000" dirty="0"/>
              <a:t> </a:t>
            </a:r>
            <a:r>
              <a:rPr lang="en-US" dirty="0"/>
              <a:t>Mass of density bottle with distilled water</a:t>
            </a:r>
            <a:endParaRPr lang="en-IN" dirty="0"/>
          </a:p>
          <a:p>
            <a:r>
              <a:rPr lang="en-US" dirty="0"/>
              <a:t>W</a:t>
            </a:r>
            <a:r>
              <a:rPr lang="en-US" baseline="-25000" dirty="0"/>
              <a:t>3</a:t>
            </a:r>
            <a:r>
              <a:rPr lang="en-US" dirty="0"/>
              <a:t>= Mass of density bottle with Bituminous material</a:t>
            </a:r>
            <a:endParaRPr lang="en-IN" dirty="0"/>
          </a:p>
          <a:p>
            <a:r>
              <a:rPr lang="en-US" dirty="0"/>
              <a:t>W</a:t>
            </a:r>
            <a:r>
              <a:rPr lang="en-US" baseline="-25000" dirty="0"/>
              <a:t>4</a:t>
            </a:r>
            <a:r>
              <a:rPr lang="en-US" dirty="0"/>
              <a:t> = Mass of density bottle with Bituminous material and distilled water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38</a:t>
            </a:fld>
            <a:endParaRPr lang="en-IN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5620740"/>
              </p:ext>
            </p:extLst>
          </p:nvPr>
        </p:nvGraphicFramePr>
        <p:xfrm>
          <a:off x="1397321" y="1277692"/>
          <a:ext cx="7545770" cy="1747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66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58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4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19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60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054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W1 (gm)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W2 (gm)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W3 (</a:t>
                      </a:r>
                      <a:r>
                        <a:rPr lang="en-US" dirty="0" err="1"/>
                        <a:t>gm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W4 (gm)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Gravity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786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520441" y="3059395"/>
            <a:ext cx="2461189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Average=1.05</a:t>
            </a:r>
          </a:p>
        </p:txBody>
      </p:sp>
    </p:spTree>
    <p:extLst>
      <p:ext uri="{BB962C8B-B14F-4D97-AF65-F5344CB8AC3E}">
        <p14:creationId xmlns:p14="http://schemas.microsoft.com/office/powerpoint/2010/main" val="13797452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2785" y="213645"/>
            <a:ext cx="7417750" cy="939263"/>
          </a:xfrm>
        </p:spPr>
        <p:txBody>
          <a:bodyPr>
            <a:normAutofit/>
          </a:bodyPr>
          <a:lstStyle/>
          <a:p>
            <a:r>
              <a:rPr lang="en-IN" sz="3500" dirty="0"/>
              <a:t>(B). </a:t>
            </a:r>
            <a:r>
              <a:rPr lang="en-IN" sz="3500" u="sng" dirty="0">
                <a:solidFill>
                  <a:srgbClr val="FF0000"/>
                </a:solidFill>
              </a:rPr>
              <a:t>Softening Point Test </a:t>
            </a:r>
            <a:r>
              <a:rPr lang="en-IN" sz="3500" dirty="0"/>
              <a:t>:-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2786" y="1152908"/>
            <a:ext cx="3819969" cy="483769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Bitumen does not suddenly change from solid to liquid state, but as the temp increase, it gradually becomes soften until it flows rapidly.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softening point of bitumen is the temp at which the substance attains particular degree of softening under specified condition of test.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39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100" y="970345"/>
            <a:ext cx="3307221" cy="28955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099" y="4048483"/>
            <a:ext cx="3307221" cy="26379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518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555ED-5D56-9AA5-DF1D-80E45671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576262"/>
          </a:xfrm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chemeClr val="bg2">
                    <a:lumMod val="10000"/>
                  </a:schemeClr>
                </a:solidFill>
              </a:rPr>
              <a:t>METHODOLOGY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43F8B6-8939-71C8-40A2-12AB55F61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1271" y="1425368"/>
            <a:ext cx="3218329" cy="361089"/>
          </a:xfrm>
        </p:spPr>
        <p:txBody>
          <a:bodyPr/>
          <a:lstStyle/>
          <a:p>
            <a:r>
              <a:rPr lang="en-US" b="1" u="sng" dirty="0"/>
              <a:t>Materials Collection</a:t>
            </a:r>
            <a:endParaRPr lang="en-IN" b="1" u="sng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F0E50D-C1CF-3B40-8411-B5A9DD429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01271" y="1876148"/>
            <a:ext cx="3523129" cy="4847381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Normal Aggregates 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Quarry waste(Fine Aggregates)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Waste glass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Concrete waste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Reclaimed asphalt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Iron slag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Bitumen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Waste Plastic</a:t>
            </a:r>
          </a:p>
          <a:p>
            <a:pPr>
              <a:buFont typeface="+mj-lt"/>
              <a:buAutoNum type="arabicPeriod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buFont typeface="+mj-lt"/>
              <a:buAutoNum type="arabicPeriod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A3707B-68C6-84E7-8B93-D6FCCA7C60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03694" y="1210195"/>
            <a:ext cx="4016190" cy="576262"/>
          </a:xfrm>
        </p:spPr>
        <p:txBody>
          <a:bodyPr/>
          <a:lstStyle/>
          <a:p>
            <a:r>
              <a:rPr lang="en-US" b="1" u="sng" dirty="0"/>
              <a:t>Tests to be performed</a:t>
            </a:r>
            <a:endParaRPr lang="en-IN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A7ABDE-F556-75E4-A504-23743F878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03693" y="1876148"/>
            <a:ext cx="3953436" cy="4847381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Specific Gravity Test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Impact Value test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Los Angeles Abrasion value test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Water absorption test</a:t>
            </a:r>
            <a:endParaRPr lang="en-US" dirty="0">
              <a:solidFill>
                <a:schemeClr val="tx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Marshall stability test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Softening Point</a:t>
            </a:r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FE19C2-6B91-22C1-10F4-4E32AED1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37629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5515" y="624110"/>
            <a:ext cx="7038886" cy="1025228"/>
          </a:xfrm>
        </p:spPr>
        <p:txBody>
          <a:bodyPr/>
          <a:lstStyle/>
          <a:p>
            <a:r>
              <a:rPr lang="en-IN" sz="3200" b="1" u="sng" dirty="0"/>
              <a:t>Observation &amp; Calculation </a:t>
            </a:r>
            <a:r>
              <a:rPr lang="en-IN" dirty="0"/>
              <a:t>:-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40</a:t>
            </a:fld>
            <a:endParaRPr lang="en-IN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064362"/>
              </p:ext>
            </p:extLst>
          </p:nvPr>
        </p:nvGraphicFramePr>
        <p:xfrm>
          <a:off x="1495515" y="2133600"/>
          <a:ext cx="7038886" cy="24413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10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78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2950">
                <a:tc>
                  <a:txBody>
                    <a:bodyPr/>
                    <a:lstStyle/>
                    <a:p>
                      <a:r>
                        <a:rPr lang="en-IN" dirty="0"/>
                        <a:t>Test Property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Trial-1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8546">
                <a:tc>
                  <a:txBody>
                    <a:bodyPr/>
                    <a:lstStyle/>
                    <a:p>
                      <a:r>
                        <a:rPr lang="en-IN" dirty="0"/>
                        <a:t>Temperature (in º</a:t>
                      </a:r>
                      <a:r>
                        <a:rPr lang="en-IN" dirty="0" err="1"/>
                        <a:t>celsious</a:t>
                      </a:r>
                      <a:r>
                        <a:rPr lang="en-IN" dirty="0"/>
                        <a:t>)at which </a:t>
                      </a:r>
                      <a:r>
                        <a:rPr lang="en-IN" b="1" dirty="0"/>
                        <a:t>I</a:t>
                      </a:r>
                      <a:r>
                        <a:rPr lang="en-IN" dirty="0"/>
                        <a:t> ball</a:t>
                      </a:r>
                      <a:r>
                        <a:rPr lang="en-IN" baseline="0" dirty="0"/>
                        <a:t> touches the bottom plate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53.4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6885">
                <a:tc>
                  <a:txBody>
                    <a:bodyPr/>
                    <a:lstStyle/>
                    <a:p>
                      <a:r>
                        <a:rPr lang="en-IN" dirty="0"/>
                        <a:t>Temperature (in º</a:t>
                      </a:r>
                      <a:r>
                        <a:rPr lang="en-IN" dirty="0" err="1"/>
                        <a:t>celsious</a:t>
                      </a:r>
                      <a:r>
                        <a:rPr lang="en-IN" dirty="0"/>
                        <a:t>)at</a:t>
                      </a:r>
                      <a:r>
                        <a:rPr lang="en-IN" baseline="0" dirty="0"/>
                        <a:t> which </a:t>
                      </a:r>
                      <a:r>
                        <a:rPr lang="en-IN" b="1" baseline="0" dirty="0"/>
                        <a:t>II </a:t>
                      </a:r>
                      <a:r>
                        <a:rPr lang="en-IN" baseline="0" dirty="0"/>
                        <a:t>ball touches the bottom plate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53.7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950">
                <a:tc>
                  <a:txBody>
                    <a:bodyPr/>
                    <a:lstStyle/>
                    <a:p>
                      <a:pPr algn="r"/>
                      <a:r>
                        <a:rPr lang="en-IN" dirty="0"/>
                        <a:t>Final Softening Point</a:t>
                      </a:r>
                      <a:r>
                        <a:rPr lang="en-IN" baseline="0" dirty="0"/>
                        <a:t> Temp.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53.5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95515" y="4825385"/>
            <a:ext cx="7255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Softening Value of a given bitumen sample is 53.5º </a:t>
            </a:r>
            <a:r>
              <a:rPr lang="en-IN" dirty="0" err="1"/>
              <a:t>celsious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7347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1511" y="401652"/>
            <a:ext cx="7132890" cy="751257"/>
          </a:xfrm>
        </p:spPr>
        <p:txBody>
          <a:bodyPr>
            <a:normAutofit/>
          </a:bodyPr>
          <a:lstStyle/>
          <a:p>
            <a:r>
              <a:rPr lang="en-IN" b="1" u="sng" dirty="0"/>
              <a:t>Summary Table </a:t>
            </a:r>
            <a:r>
              <a:rPr lang="en-IN" b="1" dirty="0"/>
              <a:t>:-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2868555"/>
              </p:ext>
            </p:extLst>
          </p:nvPr>
        </p:nvGraphicFramePr>
        <p:xfrm>
          <a:off x="187145" y="1216993"/>
          <a:ext cx="8887626" cy="5349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1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41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05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0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16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53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811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2204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33990">
                <a:tc rowSpan="2">
                  <a:txBody>
                    <a:bodyPr/>
                    <a:lstStyle/>
                    <a:p>
                      <a:r>
                        <a:rPr lang="en-IN" sz="2800" dirty="0"/>
                        <a:t>Tests Performed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 Materials Used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5577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Normal aggregate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Quarry wastes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Waste</a:t>
                      </a:r>
                    </a:p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glass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Concret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waste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Reclaimed asphalt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Iron slag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Bituminous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3924">
                <a:tc>
                  <a:txBody>
                    <a:bodyPr/>
                    <a:lstStyle/>
                    <a:p>
                      <a:r>
                        <a:rPr lang="en-IN" dirty="0"/>
                        <a:t>1. Specific</a:t>
                      </a:r>
                      <a:r>
                        <a:rPr lang="en-IN" baseline="0" dirty="0"/>
                        <a:t> Gravity Test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2.72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2.80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2.68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1.06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3.41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1.05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795">
                <a:tc>
                  <a:txBody>
                    <a:bodyPr/>
                    <a:lstStyle/>
                    <a:p>
                      <a:r>
                        <a:rPr lang="en-IN" dirty="0"/>
                        <a:t>2. Impact Value Test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15.74%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29.48%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15.01%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8.97%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6495">
                <a:tc>
                  <a:txBody>
                    <a:bodyPr/>
                    <a:lstStyle/>
                    <a:p>
                      <a:r>
                        <a:rPr lang="en-IN" dirty="0"/>
                        <a:t>3. Los Angeles Abrasion Test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28.8%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29.23%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3924">
                <a:tc>
                  <a:txBody>
                    <a:bodyPr/>
                    <a:lstStyle/>
                    <a:p>
                      <a:r>
                        <a:rPr lang="en-IN" dirty="0"/>
                        <a:t>4. Water Absorption</a:t>
                      </a:r>
                      <a:r>
                        <a:rPr lang="en-IN" baseline="0" dirty="0"/>
                        <a:t> Test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0.53%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2.13%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3.04%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795">
                <a:tc>
                  <a:txBody>
                    <a:bodyPr/>
                    <a:lstStyle/>
                    <a:p>
                      <a:r>
                        <a:rPr lang="en-IN" dirty="0"/>
                        <a:t>5. Softening Point Test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/>
                        <a:t>     _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53.5°c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41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3659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9877" y="222458"/>
            <a:ext cx="7064523" cy="794492"/>
          </a:xfrm>
        </p:spPr>
        <p:txBody>
          <a:bodyPr/>
          <a:lstStyle/>
          <a:p>
            <a:r>
              <a:rPr lang="en-IN" b="1" u="sng" dirty="0"/>
              <a:t>Findings</a:t>
            </a:r>
            <a:r>
              <a:rPr lang="en-IN" u="sng" dirty="0"/>
              <a:t> </a:t>
            </a:r>
            <a:r>
              <a:rPr lang="en-IN" dirty="0"/>
              <a:t>:-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209" y="1301683"/>
            <a:ext cx="8323604" cy="3124320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From the table we found that, we can use quarry wastes and crushed glass as a replacement of sand and use them as fillers.</a:t>
            </a:r>
          </a:p>
          <a:p>
            <a:r>
              <a:rPr lang="en-IN" dirty="0"/>
              <a:t>We can use the reclaimed asphalt in the road construction as it has strong impact value.</a:t>
            </a:r>
          </a:p>
          <a:p>
            <a:r>
              <a:rPr lang="en-IN" dirty="0"/>
              <a:t>We can use the  waste concrete in the bituminous concrete surface course.</a:t>
            </a:r>
          </a:p>
          <a:p>
            <a:r>
              <a:rPr lang="en-IN" dirty="0"/>
              <a:t>We can use the iron slags in the road construction as it has exceptionally strong impact value.</a:t>
            </a:r>
          </a:p>
          <a:p>
            <a:r>
              <a:rPr lang="en-IN" dirty="0"/>
              <a:t>We can mix the waste plastic bottles with bituminous and use it in a replacement of bituminous in road construction.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42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66" y="4495160"/>
            <a:ext cx="8662347" cy="226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697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9877" y="384562"/>
            <a:ext cx="7064523" cy="999858"/>
          </a:xfrm>
        </p:spPr>
        <p:txBody>
          <a:bodyPr>
            <a:normAutofit/>
          </a:bodyPr>
          <a:lstStyle/>
          <a:p>
            <a:r>
              <a:rPr lang="en-IN" sz="4400" b="1" u="sng" dirty="0"/>
              <a:t>Road Map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9744274"/>
              </p:ext>
            </p:extLst>
          </p:nvPr>
        </p:nvGraphicFramePr>
        <p:xfrm>
          <a:off x="1190625" y="1681163"/>
          <a:ext cx="7627938" cy="4565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43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8294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9850CE-BE18-03C1-CC4E-1F11C04B59D4}"/>
              </a:ext>
            </a:extLst>
          </p:cNvPr>
          <p:cNvSpPr txBox="1"/>
          <p:nvPr/>
        </p:nvSpPr>
        <p:spPr>
          <a:xfrm>
            <a:off x="642108" y="1601583"/>
            <a:ext cx="8350623" cy="3631763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500" b="1" i="1" dirty="0">
                <a:latin typeface="Californian FB" panose="0207040306080B030204" pitchFamily="18" charset="0"/>
              </a:rPr>
              <a:t>THANK YOU</a:t>
            </a:r>
            <a:endParaRPr lang="en-IN" sz="11500" b="1" i="1" dirty="0">
              <a:latin typeface="Californian FB" panose="0207040306080B0302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1E7286-CFC3-7653-0F85-E167312AF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44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1105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0247328-FC71-72F1-124E-AF0D16E5C6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254" y="303029"/>
            <a:ext cx="2177425" cy="213092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8B3644-1820-6D26-9F37-DF5EE62C63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50" y="2235549"/>
            <a:ext cx="2298728" cy="232482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DD6DEF-49BB-D614-C200-D5EC5BA06F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553715" y="3072961"/>
            <a:ext cx="2324829" cy="198314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32565FF-AC4C-B606-BE5C-0F2BC7C56230}"/>
              </a:ext>
            </a:extLst>
          </p:cNvPr>
          <p:cNvSpPr/>
          <p:nvPr/>
        </p:nvSpPr>
        <p:spPr>
          <a:xfrm>
            <a:off x="6381925" y="2597376"/>
            <a:ext cx="2588082" cy="36512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Normal Aggregates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C51451-5387-DF9A-2321-576101156289}"/>
              </a:ext>
            </a:extLst>
          </p:cNvPr>
          <p:cNvSpPr/>
          <p:nvPr/>
        </p:nvSpPr>
        <p:spPr>
          <a:xfrm>
            <a:off x="6381925" y="6086094"/>
            <a:ext cx="2588082" cy="60975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Recycled Concrete Aggregate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46A268-B6C2-7300-1C4A-C2236D6B9603}"/>
              </a:ext>
            </a:extLst>
          </p:cNvPr>
          <p:cNvSpPr/>
          <p:nvPr/>
        </p:nvSpPr>
        <p:spPr>
          <a:xfrm>
            <a:off x="3548504" y="5426549"/>
            <a:ext cx="2335250" cy="60975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Reclaimed Asphalt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B9B213-E651-676E-1AFD-B78CCF37855F}"/>
              </a:ext>
            </a:extLst>
          </p:cNvPr>
          <p:cNvSpPr/>
          <p:nvPr/>
        </p:nvSpPr>
        <p:spPr>
          <a:xfrm>
            <a:off x="610121" y="4778588"/>
            <a:ext cx="2621629" cy="60976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Waste Glass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EA8715-74D7-98BD-12B8-64F671C7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5</a:t>
            </a:fld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FDE4136-8C4E-AFE8-3EA6-A7E8A221884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198" y="3483234"/>
            <a:ext cx="2279536" cy="232483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1606266" y="370310"/>
            <a:ext cx="4717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Materials Collection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427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6</a:t>
            </a:fld>
            <a:endParaRPr lang="en-I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130" y="269590"/>
            <a:ext cx="2597121" cy="24386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1523" y="269590"/>
            <a:ext cx="2597121" cy="25117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08931" y="2749066"/>
            <a:ext cx="2503518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Stone Crusher Waste</a:t>
            </a:r>
            <a:endParaRPr lang="en-IN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851523" y="2781360"/>
            <a:ext cx="2531901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      Iron 	 Slag</a:t>
            </a:r>
            <a:endParaRPr lang="en-IN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15989" b="3428"/>
          <a:stretch/>
        </p:blipFill>
        <p:spPr>
          <a:xfrm>
            <a:off x="1580972" y="3597778"/>
            <a:ext cx="2350094" cy="215354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1508930" y="6030644"/>
            <a:ext cx="2503519" cy="40011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Bituminous</a:t>
            </a:r>
            <a:endParaRPr lang="en-IN" sz="20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7103" t="12318" r="7383" b="15269"/>
          <a:stretch/>
        </p:blipFill>
        <p:spPr>
          <a:xfrm>
            <a:off x="5851522" y="3631962"/>
            <a:ext cx="2597121" cy="211935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5734228" y="6030644"/>
            <a:ext cx="2871388" cy="40011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Waste Plastic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078634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5C0DC-A8E0-7D11-99F3-13EB2E588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025" y="600635"/>
            <a:ext cx="7752976" cy="754157"/>
          </a:xfrm>
        </p:spPr>
        <p:txBody>
          <a:bodyPr>
            <a:normAutofit/>
          </a:bodyPr>
          <a:lstStyle/>
          <a:p>
            <a:r>
              <a:rPr lang="en-US" b="1" u="sng" dirty="0">
                <a:solidFill>
                  <a:schemeClr val="tx2">
                    <a:lumMod val="50000"/>
                  </a:schemeClr>
                </a:solidFill>
              </a:rPr>
              <a:t>Tests Performed On Aggregates</a:t>
            </a:r>
            <a:endParaRPr lang="en-IN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61BEB-8A29-2963-D586-C70330281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740" y="1183342"/>
            <a:ext cx="6060142" cy="554018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b="1" u="sng" dirty="0"/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 gravity Test :(Using Pycnometer)</a:t>
            </a:r>
          </a:p>
          <a:p>
            <a:r>
              <a:rPr lang="en-US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gravity of an aggregate is considered to be a measure of </a:t>
            </a:r>
            <a:r>
              <a:rPr lang="en-US" sz="22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strength</a:t>
            </a:r>
            <a:r>
              <a:rPr lang="en-US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quality of the material.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gravity is defined as the ratio of the mass of a given volume of the aggregate to the mass of an equal volume of water.</a:t>
            </a:r>
          </a:p>
          <a:p>
            <a:r>
              <a:rPr lang="en-US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Aggregates having low specific gravity are generally weaker than those with high specific gravity.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gravity of aggregates normally used in construction ranges from about </a:t>
            </a:r>
            <a:r>
              <a:rPr lang="en-US" sz="22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2.5 to 3.0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(As per </a:t>
            </a:r>
            <a:r>
              <a:rPr lang="nl-NL" sz="2200" i="0" strike="noStrike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IS 2386-3 (1963)</a:t>
            </a:r>
            <a:r>
              <a:rPr lang="nl-NL" sz="2200" i="0" strike="noStrike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20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CD403B-CB73-29B4-9F7F-4C2EB3A0B5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236" y="1531845"/>
            <a:ext cx="2474258" cy="483085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D739BF-EF55-BAD1-F130-B3B1909CC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2345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0C5F2-89AA-8BB0-19EB-169D29BD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127" y="618565"/>
            <a:ext cx="6447501" cy="645458"/>
          </a:xfrm>
        </p:spPr>
        <p:txBody>
          <a:bodyPr>
            <a:normAutofit/>
          </a:bodyPr>
          <a:lstStyle/>
          <a:p>
            <a:r>
              <a:rPr lang="en-US" sz="3200" b="1" u="sng" dirty="0"/>
              <a:t>Result of Specific Gravity</a:t>
            </a:r>
            <a:endParaRPr lang="en-IN" sz="3200" b="1" u="sng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5FD711D-C397-A044-3290-11AC73FC5A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3489414"/>
              </p:ext>
            </p:extLst>
          </p:nvPr>
        </p:nvGraphicFramePr>
        <p:xfrm>
          <a:off x="787599" y="1669789"/>
          <a:ext cx="7568802" cy="1798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1467">
                  <a:extLst>
                    <a:ext uri="{9D8B030D-6E8A-4147-A177-3AD203B41FA5}">
                      <a16:colId xmlns:a16="http://schemas.microsoft.com/office/drawing/2014/main" val="768512179"/>
                    </a:ext>
                  </a:extLst>
                </a:gridCol>
                <a:gridCol w="1261467">
                  <a:extLst>
                    <a:ext uri="{9D8B030D-6E8A-4147-A177-3AD203B41FA5}">
                      <a16:colId xmlns:a16="http://schemas.microsoft.com/office/drawing/2014/main" val="3855471471"/>
                    </a:ext>
                  </a:extLst>
                </a:gridCol>
                <a:gridCol w="1261467">
                  <a:extLst>
                    <a:ext uri="{9D8B030D-6E8A-4147-A177-3AD203B41FA5}">
                      <a16:colId xmlns:a16="http://schemas.microsoft.com/office/drawing/2014/main" val="874043790"/>
                    </a:ext>
                  </a:extLst>
                </a:gridCol>
                <a:gridCol w="1261467">
                  <a:extLst>
                    <a:ext uri="{9D8B030D-6E8A-4147-A177-3AD203B41FA5}">
                      <a16:colId xmlns:a16="http://schemas.microsoft.com/office/drawing/2014/main" val="2311240344"/>
                    </a:ext>
                  </a:extLst>
                </a:gridCol>
                <a:gridCol w="1114180">
                  <a:extLst>
                    <a:ext uri="{9D8B030D-6E8A-4147-A177-3AD203B41FA5}">
                      <a16:colId xmlns:a16="http://schemas.microsoft.com/office/drawing/2014/main" val="4257537349"/>
                    </a:ext>
                  </a:extLst>
                </a:gridCol>
                <a:gridCol w="1408754">
                  <a:extLst>
                    <a:ext uri="{9D8B030D-6E8A-4147-A177-3AD203B41FA5}">
                      <a16:colId xmlns:a16="http://schemas.microsoft.com/office/drawing/2014/main" val="2446529709"/>
                    </a:ext>
                  </a:extLst>
                </a:gridCol>
              </a:tblGrid>
              <a:tr h="52947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Sample No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W1 (gm)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W2 (gm)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W3 (gm)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W4 (gm)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</a:t>
                      </a:r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GRAVITY</a:t>
                      </a:r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62639447"/>
                  </a:ext>
                </a:extLst>
              </a:tr>
              <a:tr h="306761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1504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1100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1882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2.783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4893775"/>
                  </a:ext>
                </a:extLst>
              </a:tr>
              <a:tr h="306761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1508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1064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1854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2.666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53351130"/>
                  </a:ext>
                </a:extLst>
              </a:tr>
              <a:tr h="306761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1506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1070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1860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2.718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1197708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92450DA-BDD8-BE29-37B2-DB30B61B7DDE}"/>
              </a:ext>
            </a:extLst>
          </p:cNvPr>
          <p:cNvSpPr txBox="1"/>
          <p:nvPr/>
        </p:nvSpPr>
        <p:spPr>
          <a:xfrm>
            <a:off x="1027834" y="4300443"/>
            <a:ext cx="76315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size : 20mm sieve passed and 12.5mm sieve retained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W1 : Mass of clean dried pycnometer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W2 : Mass of pycnometer filled with distilled water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W3 : Mass of pycnometer with aggregate (1/3</a:t>
            </a:r>
            <a:r>
              <a:rPr 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W4 : Mass of pycnometer with aggregate &amp; distilled water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50E6CA-D505-5D35-2EA5-62FDF0886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8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FC1960-843F-8E89-168C-D7E712215762}"/>
              </a:ext>
            </a:extLst>
          </p:cNvPr>
          <p:cNvSpPr txBox="1"/>
          <p:nvPr/>
        </p:nvSpPr>
        <p:spPr>
          <a:xfrm>
            <a:off x="5809129" y="3621741"/>
            <a:ext cx="2547272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Average = 2.722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1875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9DCBA-C0F1-67D4-2B93-BF7378E09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59" y="681318"/>
            <a:ext cx="5755341" cy="618563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2. </a:t>
            </a:r>
            <a:r>
              <a:rPr lang="en-US" sz="3600" b="1" u="sng" dirty="0"/>
              <a:t>Aggregate Impact Value</a:t>
            </a:r>
            <a:br>
              <a:rPr lang="en-US" sz="3600" b="1" u="sng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3E65C-0D67-8BC1-6768-9EAEEE483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719" y="1389529"/>
            <a:ext cx="5755341" cy="5369858"/>
          </a:xfrm>
        </p:spPr>
        <p:txBody>
          <a:bodyPr>
            <a:no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the ability of aggregate that resist sudden impact or shock load on it.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characteristics of any material to resist sudden impact is toughness.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impact load can break aggregate into smaller pieces which results in the failure of roads and pavements.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need of impact test is used to measure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toughness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aggregate which is nothing but the ability of aggregate to resist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sudden loading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impact loading.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quality of aggregate in impact test is based upon IS2386 Part 4.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FFA85C-BFFD-286C-80B2-C9E369BD00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282" y="1299879"/>
            <a:ext cx="2670915" cy="545950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68301-3967-DB70-13DC-990BB8BC2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48296-5592-4FD5-88BD-FD5D0B722374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152504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3312</TotalTime>
  <Words>3220</Words>
  <Application>Microsoft Office PowerPoint</Application>
  <PresentationFormat>On-screen Show (4:3)</PresentationFormat>
  <Paragraphs>882</Paragraphs>
  <Slides>44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Wisp</vt:lpstr>
      <vt:lpstr>PowerPoint Presentation</vt:lpstr>
      <vt:lpstr>INTRODUCTION</vt:lpstr>
      <vt:lpstr>OBJECTIVE</vt:lpstr>
      <vt:lpstr>METHODOLOGY</vt:lpstr>
      <vt:lpstr>PowerPoint Presentation</vt:lpstr>
      <vt:lpstr>PowerPoint Presentation</vt:lpstr>
      <vt:lpstr>Tests Performed On Aggregates</vt:lpstr>
      <vt:lpstr>Result of Specific Gravity</vt:lpstr>
      <vt:lpstr>2. Aggregate Impact Value </vt:lpstr>
      <vt:lpstr>Result of Impact Value Test</vt:lpstr>
      <vt:lpstr>3. Los Angeles Abrasion value of aggregates </vt:lpstr>
      <vt:lpstr>PowerPoint Presentation</vt:lpstr>
      <vt:lpstr>Result of Abrasion Test</vt:lpstr>
      <vt:lpstr>4. Water Absorption Test :-</vt:lpstr>
      <vt:lpstr>Result of water absorption test</vt:lpstr>
      <vt:lpstr>5.Flakiness Index test of aggregate</vt:lpstr>
      <vt:lpstr>6.Elongation Index test of Aggregate</vt:lpstr>
      <vt:lpstr>7.Specific Gravity Test: (Sand) Using Density Bottle</vt:lpstr>
      <vt:lpstr>Test Performed On Quarry Waste</vt:lpstr>
      <vt:lpstr>Result of Specific Gravity</vt:lpstr>
      <vt:lpstr>Using Density Bottle :-</vt:lpstr>
      <vt:lpstr>2. Water Absorption Test :-</vt:lpstr>
      <vt:lpstr>Observation &amp; Calculation :-</vt:lpstr>
      <vt:lpstr>Test Performed on Waste Materials A. Specific Gravity Test :</vt:lpstr>
      <vt:lpstr>PowerPoint Presentation</vt:lpstr>
      <vt:lpstr>Specific Gravity Test: </vt:lpstr>
      <vt:lpstr>Specific Gravity Test : 3. Waste Concrete (Using Pycnometer)</vt:lpstr>
      <vt:lpstr>Specific Gravity Test : 4. Iron Slag : (Using Pycnometer)</vt:lpstr>
      <vt:lpstr>(B). Impact Value test  1.Waste Concrete :-</vt:lpstr>
      <vt:lpstr>PowerPoint Presentation</vt:lpstr>
      <vt:lpstr>Impact Value test :  2. Reclaimed Asphalt :-</vt:lpstr>
      <vt:lpstr>Impact Value Test : 3. Iron Slag :-</vt:lpstr>
      <vt:lpstr>(C). Los Angeles Abrasion Test :-    1. Waste Concrete :-</vt:lpstr>
      <vt:lpstr>PowerPoint Presentation</vt:lpstr>
      <vt:lpstr>(D). Water Absorption Test :-    1. Waste Concrete :-</vt:lpstr>
      <vt:lpstr>Calculation &amp; Observation :-</vt:lpstr>
      <vt:lpstr>Tests Performed on Bituminous :- (A). Specific Gravity Test :-</vt:lpstr>
      <vt:lpstr>PowerPoint Presentation</vt:lpstr>
      <vt:lpstr>(B). Softening Point Test :-</vt:lpstr>
      <vt:lpstr>Observation &amp; Calculation :-</vt:lpstr>
      <vt:lpstr>Summary Table :-</vt:lpstr>
      <vt:lpstr>Findings :-</vt:lpstr>
      <vt:lpstr>Road Map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OF C&amp;D WASTES IN ROAD PAVEMENT CONSTRUCTION</dc:title>
  <dc:creator>Abhisek Pattnaik</dc:creator>
  <cp:lastModifiedBy>Abhisek Pattnaik</cp:lastModifiedBy>
  <cp:revision>94</cp:revision>
  <cp:lastPrinted>2022-10-15T08:46:06Z</cp:lastPrinted>
  <dcterms:created xsi:type="dcterms:W3CDTF">2022-08-02T05:00:13Z</dcterms:created>
  <dcterms:modified xsi:type="dcterms:W3CDTF">2022-11-21T06:38:04Z</dcterms:modified>
</cp:coreProperties>
</file>

<file path=docProps/thumbnail.jpeg>
</file>